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17"/>
  </p:notesMasterIdLst>
  <p:sldIdLst>
    <p:sldId id="281" r:id="rId2"/>
    <p:sldId id="2147473984" r:id="rId3"/>
    <p:sldId id="256" r:id="rId4"/>
    <p:sldId id="326" r:id="rId5"/>
    <p:sldId id="257" r:id="rId6"/>
    <p:sldId id="2147473570" r:id="rId7"/>
    <p:sldId id="2147473572" r:id="rId8"/>
    <p:sldId id="2147473573" r:id="rId9"/>
    <p:sldId id="258" r:id="rId10"/>
    <p:sldId id="2147473571" r:id="rId11"/>
    <p:sldId id="2147473576" r:id="rId12"/>
    <p:sldId id="2147473574" r:id="rId13"/>
    <p:sldId id="2147473575" r:id="rId14"/>
    <p:sldId id="2147473985" r:id="rId15"/>
    <p:sldId id="260" r:id="rId16"/>
  </p:sldIdLst>
  <p:sldSz cx="20104100" cy="11309350"/>
  <p:notesSz cx="20104100" cy="11309350"/>
  <p:defaultTextStyle>
    <a:defPPr>
      <a:defRPr kern="0"/>
    </a:def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5FBF"/>
    <a:srgbClr val="BF0075"/>
    <a:srgbClr val="CA498F"/>
    <a:srgbClr val="41B6E6"/>
    <a:srgbClr val="AACF33"/>
    <a:srgbClr val="0D86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01"/>
  </p:normalViewPr>
  <p:slideViewPr>
    <p:cSldViewPr>
      <p:cViewPr varScale="1">
        <p:scale>
          <a:sx n="39" d="100"/>
          <a:sy n="39" d="100"/>
        </p:scale>
        <p:origin x="40" y="4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83500A-85AE-49D6-AC99-99110F62A2B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8C528946-25C8-4FB8-AF72-58519E105B82}">
      <dgm:prSet phldrT="[Text]"/>
      <dgm:spPr>
        <a:solidFill>
          <a:srgbClr val="41B6E6"/>
        </a:solidFill>
        <a:ln>
          <a:noFill/>
        </a:ln>
      </dgm:spPr>
      <dgm:t>
        <a:bodyPr/>
        <a:lstStyle/>
        <a:p>
          <a:r>
            <a:rPr lang="en-GB" b="1" dirty="0">
              <a:latin typeface="Abadi" panose="020B0604020104020204" pitchFamily="34" charset="0"/>
              <a:cs typeface="Arial" panose="020B0604020202020204" pitchFamily="34" charset="0"/>
            </a:rPr>
            <a:t>Eligibility</a:t>
          </a:r>
        </a:p>
      </dgm:t>
    </dgm:pt>
    <dgm:pt modelId="{DBF6F50A-0956-4BA3-9DA3-D0E0F85F91D1}" type="parTrans" cxnId="{C0F9F9DC-F869-4859-9119-F706FBFD456B}">
      <dgm:prSet/>
      <dgm:spPr/>
      <dgm:t>
        <a:bodyPr/>
        <a:lstStyle/>
        <a:p>
          <a:endParaRPr lang="en-GB">
            <a:latin typeface="Abadi" panose="020B0604020104020204" pitchFamily="34" charset="0"/>
            <a:cs typeface="Arial" panose="020B0604020202020204" pitchFamily="34" charset="0"/>
          </a:endParaRPr>
        </a:p>
      </dgm:t>
    </dgm:pt>
    <dgm:pt modelId="{86BF823D-696C-4890-8D2C-AE170579FBB2}" type="sibTrans" cxnId="{C0F9F9DC-F869-4859-9119-F706FBFD456B}">
      <dgm:prSet/>
      <dgm:spPr/>
      <dgm:t>
        <a:bodyPr/>
        <a:lstStyle/>
        <a:p>
          <a:endParaRPr lang="en-GB">
            <a:latin typeface="Abadi" panose="020B0604020104020204" pitchFamily="34" charset="0"/>
            <a:cs typeface="Arial" panose="020B0604020202020204" pitchFamily="34" charset="0"/>
          </a:endParaRPr>
        </a:p>
      </dgm:t>
    </dgm:pt>
    <dgm:pt modelId="{B277C624-8DD7-44AD-BB65-B20A7ED58DA3}">
      <dgm:prSet phldrT="[Text]"/>
      <dgm:spPr>
        <a:solidFill>
          <a:srgbClr val="005FBF"/>
        </a:solidFill>
        <a:ln>
          <a:noFill/>
        </a:ln>
      </dgm:spPr>
      <dgm:t>
        <a:bodyPr/>
        <a:lstStyle/>
        <a:p>
          <a:r>
            <a:rPr lang="en-GB" b="1" dirty="0">
              <a:latin typeface="Abadi" panose="020B0604020104020204" pitchFamily="34" charset="0"/>
              <a:cs typeface="Arial" panose="020B0604020202020204" pitchFamily="34" charset="0"/>
            </a:rPr>
            <a:t>Delivery</a:t>
          </a:r>
        </a:p>
      </dgm:t>
    </dgm:pt>
    <dgm:pt modelId="{129755B1-71A5-4C74-B39B-9E5482E2F114}" type="parTrans" cxnId="{F0324CB7-7E8C-4E0D-91D5-35B5268C1518}">
      <dgm:prSet/>
      <dgm:spPr/>
      <dgm:t>
        <a:bodyPr/>
        <a:lstStyle/>
        <a:p>
          <a:endParaRPr lang="en-GB">
            <a:latin typeface="Abadi" panose="020B0604020104020204" pitchFamily="34" charset="0"/>
            <a:cs typeface="Arial" panose="020B0604020202020204" pitchFamily="34" charset="0"/>
          </a:endParaRPr>
        </a:p>
      </dgm:t>
    </dgm:pt>
    <dgm:pt modelId="{D03FD6CA-40C9-448B-8569-BABEF862E536}" type="sibTrans" cxnId="{F0324CB7-7E8C-4E0D-91D5-35B5268C1518}">
      <dgm:prSet/>
      <dgm:spPr/>
      <dgm:t>
        <a:bodyPr/>
        <a:lstStyle/>
        <a:p>
          <a:endParaRPr lang="en-GB">
            <a:latin typeface="Abadi" panose="020B0604020104020204" pitchFamily="34" charset="0"/>
            <a:cs typeface="Arial" panose="020B0604020202020204" pitchFamily="34" charset="0"/>
          </a:endParaRPr>
        </a:p>
      </dgm:t>
    </dgm:pt>
    <dgm:pt modelId="{532CEF91-F80D-4B53-8351-EDAF386DAB56}">
      <dgm:prSet phldrT="[Text]"/>
      <dgm:spPr>
        <a:solidFill>
          <a:srgbClr val="CA498F"/>
        </a:solidFill>
        <a:ln>
          <a:noFill/>
        </a:ln>
      </dgm:spPr>
      <dgm:t>
        <a:bodyPr/>
        <a:lstStyle/>
        <a:p>
          <a:r>
            <a:rPr lang="en-GB" b="1" dirty="0">
              <a:latin typeface="Abadi" panose="020B0604020104020204" pitchFamily="34" charset="0"/>
              <a:cs typeface="Arial" panose="020B0604020202020204" pitchFamily="34" charset="0"/>
            </a:rPr>
            <a:t>Service</a:t>
          </a:r>
        </a:p>
      </dgm:t>
    </dgm:pt>
    <dgm:pt modelId="{CF9E502E-17EF-4E04-9AB0-B428E72E84A0}" type="parTrans" cxnId="{57733BDA-8021-44D2-BE66-F47A42A71271}">
      <dgm:prSet/>
      <dgm:spPr/>
      <dgm:t>
        <a:bodyPr/>
        <a:lstStyle/>
        <a:p>
          <a:endParaRPr lang="en-GB">
            <a:latin typeface="Abadi" panose="020B0604020104020204" pitchFamily="34" charset="0"/>
            <a:cs typeface="Arial" panose="020B0604020202020204" pitchFamily="34" charset="0"/>
          </a:endParaRPr>
        </a:p>
      </dgm:t>
    </dgm:pt>
    <dgm:pt modelId="{EC6A7469-9FCA-4176-A755-BD75B5AC432A}" type="sibTrans" cxnId="{57733BDA-8021-44D2-BE66-F47A42A71271}">
      <dgm:prSet/>
      <dgm:spPr/>
      <dgm:t>
        <a:bodyPr/>
        <a:lstStyle/>
        <a:p>
          <a:endParaRPr lang="en-GB">
            <a:latin typeface="Abadi" panose="020B0604020104020204" pitchFamily="34" charset="0"/>
            <a:cs typeface="Arial" panose="020B0604020202020204" pitchFamily="34" charset="0"/>
          </a:endParaRPr>
        </a:p>
      </dgm:t>
    </dgm:pt>
    <dgm:pt modelId="{B99AAF6E-0990-4DBA-9214-C68A4492FE5B}">
      <dgm:prSet phldrT="[Text]"/>
      <dgm:spPr>
        <a:solidFill>
          <a:srgbClr val="41B6E6"/>
        </a:solidFill>
        <a:ln>
          <a:noFill/>
        </a:ln>
      </dgm:spPr>
      <dgm:t>
        <a:bodyPr/>
        <a:lstStyle/>
        <a:p>
          <a:r>
            <a:rPr lang="en-GB" dirty="0">
              <a:latin typeface="Abadi" panose="020B0604020104020204" pitchFamily="34" charset="0"/>
              <a:cs typeface="Arial" panose="020B0604020202020204" pitchFamily="34" charset="0"/>
            </a:rPr>
            <a:t>55 – 74 </a:t>
          </a:r>
          <a:r>
            <a:rPr lang="en-GB" dirty="0" err="1">
              <a:latin typeface="Abadi" panose="020B0604020104020204" pitchFamily="34" charset="0"/>
              <a:cs typeface="Arial" panose="020B0604020202020204" pitchFamily="34" charset="0"/>
            </a:rPr>
            <a:t>yrs</a:t>
          </a:r>
          <a:r>
            <a:rPr lang="en-GB" dirty="0">
              <a:latin typeface="Abadi" panose="020B0604020104020204" pitchFamily="34" charset="0"/>
              <a:cs typeface="Arial" panose="020B0604020202020204" pitchFamily="34" charset="0"/>
            </a:rPr>
            <a:t> </a:t>
          </a:r>
        </a:p>
      </dgm:t>
    </dgm:pt>
    <dgm:pt modelId="{01DA57F0-B541-4C47-8460-B8375C8EBCEA}" type="parTrans" cxnId="{91874986-F39C-45AB-81FB-3E4F041D11C8}">
      <dgm:prSet/>
      <dgm:spPr/>
      <dgm:t>
        <a:bodyPr/>
        <a:lstStyle/>
        <a:p>
          <a:endParaRPr lang="en-GB"/>
        </a:p>
      </dgm:t>
    </dgm:pt>
    <dgm:pt modelId="{89143F0F-11D9-4762-BEDE-FD62D07B9BAA}" type="sibTrans" cxnId="{91874986-F39C-45AB-81FB-3E4F041D11C8}">
      <dgm:prSet/>
      <dgm:spPr/>
      <dgm:t>
        <a:bodyPr/>
        <a:lstStyle/>
        <a:p>
          <a:endParaRPr lang="en-GB"/>
        </a:p>
      </dgm:t>
    </dgm:pt>
    <dgm:pt modelId="{90879713-A5BB-4830-AD50-6669540C80B7}">
      <dgm:prSet phldrT="[Text]"/>
      <dgm:spPr>
        <a:solidFill>
          <a:srgbClr val="41B6E6"/>
        </a:solidFill>
        <a:ln>
          <a:noFill/>
        </a:ln>
      </dgm:spPr>
      <dgm:t>
        <a:bodyPr/>
        <a:lstStyle/>
        <a:p>
          <a:r>
            <a:rPr lang="en-GB" dirty="0">
              <a:latin typeface="Abadi" panose="020B0604020104020204" pitchFamily="34" charset="0"/>
              <a:cs typeface="Arial" panose="020B0604020202020204" pitchFamily="34" charset="0"/>
            </a:rPr>
            <a:t>Current or former smoker</a:t>
          </a:r>
        </a:p>
      </dgm:t>
    </dgm:pt>
    <dgm:pt modelId="{C5FC0F5C-FFE4-4D4C-8C87-37B643DB005C}" type="parTrans" cxnId="{4C3EE07B-F13D-4115-B61B-3EE2EB3F2EDE}">
      <dgm:prSet/>
      <dgm:spPr/>
      <dgm:t>
        <a:bodyPr/>
        <a:lstStyle/>
        <a:p>
          <a:endParaRPr lang="en-GB"/>
        </a:p>
      </dgm:t>
    </dgm:pt>
    <dgm:pt modelId="{9F3E3629-FC13-486C-B261-99ADF69B4BCA}" type="sibTrans" cxnId="{4C3EE07B-F13D-4115-B61B-3EE2EB3F2EDE}">
      <dgm:prSet/>
      <dgm:spPr/>
      <dgm:t>
        <a:bodyPr/>
        <a:lstStyle/>
        <a:p>
          <a:endParaRPr lang="en-GB"/>
        </a:p>
      </dgm:t>
    </dgm:pt>
    <dgm:pt modelId="{C6E7A699-0470-4548-B834-01CB288CF124}">
      <dgm:prSet/>
      <dgm:spPr/>
      <dgm:t>
        <a:bodyPr/>
        <a:lstStyle/>
        <a:p>
          <a:r>
            <a:rPr lang="en-GB" dirty="0">
              <a:latin typeface="Abadi" panose="020B0604020104020204" pitchFamily="34" charset="0"/>
              <a:cs typeface="Arial" panose="020B0604020202020204" pitchFamily="34" charset="0"/>
            </a:rPr>
            <a:t>F2F model with qualified nurses</a:t>
          </a:r>
        </a:p>
      </dgm:t>
    </dgm:pt>
    <dgm:pt modelId="{6A8974FE-0F54-4515-956D-6E636BBAFEF9}" type="parTrans" cxnId="{AFAF4721-DDCA-4EF4-AE3A-954312662B53}">
      <dgm:prSet/>
      <dgm:spPr/>
      <dgm:t>
        <a:bodyPr/>
        <a:lstStyle/>
        <a:p>
          <a:endParaRPr lang="en-GB"/>
        </a:p>
      </dgm:t>
    </dgm:pt>
    <dgm:pt modelId="{C366A99C-1085-491D-8BBF-1ADF47F354D1}" type="sibTrans" cxnId="{AFAF4721-DDCA-4EF4-AE3A-954312662B53}">
      <dgm:prSet/>
      <dgm:spPr/>
      <dgm:t>
        <a:bodyPr/>
        <a:lstStyle/>
        <a:p>
          <a:endParaRPr lang="en-GB"/>
        </a:p>
      </dgm:t>
    </dgm:pt>
    <dgm:pt modelId="{ECF698FC-F3F0-443C-A84A-083DF662AE1E}">
      <dgm:prSet/>
      <dgm:spPr/>
      <dgm:t>
        <a:bodyPr/>
        <a:lstStyle/>
        <a:p>
          <a:r>
            <a:rPr lang="en-GB" dirty="0">
              <a:latin typeface="Abadi" panose="020B0604020104020204" pitchFamily="34" charset="0"/>
              <a:cs typeface="Arial" panose="020B0604020202020204" pitchFamily="34" charset="0"/>
            </a:rPr>
            <a:t>Delivered in community locations</a:t>
          </a:r>
        </a:p>
      </dgm:t>
    </dgm:pt>
    <dgm:pt modelId="{83E42CDB-6A5E-4B36-B1B4-A1C72DD34541}" type="parTrans" cxnId="{CC5897CE-CD28-4E3B-B481-AEEC636A0C98}">
      <dgm:prSet/>
      <dgm:spPr/>
      <dgm:t>
        <a:bodyPr/>
        <a:lstStyle/>
        <a:p>
          <a:endParaRPr lang="en-GB"/>
        </a:p>
      </dgm:t>
    </dgm:pt>
    <dgm:pt modelId="{854939F8-99E4-4144-815E-1D451DF0F936}" type="sibTrans" cxnId="{CC5897CE-CD28-4E3B-B481-AEEC636A0C98}">
      <dgm:prSet/>
      <dgm:spPr/>
      <dgm:t>
        <a:bodyPr/>
        <a:lstStyle/>
        <a:p>
          <a:endParaRPr lang="en-GB"/>
        </a:p>
      </dgm:t>
    </dgm:pt>
    <dgm:pt modelId="{BD270E19-684E-4215-8EC3-A3D72EEB18D8}">
      <dgm:prSet/>
      <dgm:spPr/>
      <dgm:t>
        <a:bodyPr/>
        <a:lstStyle/>
        <a:p>
          <a:r>
            <a:rPr lang="en-GB" dirty="0">
              <a:latin typeface="Abadi" panose="020B0604020104020204" pitchFamily="34" charset="0"/>
              <a:cs typeface="Arial" panose="020B0604020202020204" pitchFamily="34" charset="0"/>
            </a:rPr>
            <a:t>Clinically validated tool determines risk</a:t>
          </a:r>
        </a:p>
      </dgm:t>
    </dgm:pt>
    <dgm:pt modelId="{F3C42030-46CC-4AAC-B425-41D5A1AF6D09}" type="parTrans" cxnId="{67D412AF-6560-4F63-AC4D-7C8A1A3113EC}">
      <dgm:prSet/>
      <dgm:spPr/>
      <dgm:t>
        <a:bodyPr/>
        <a:lstStyle/>
        <a:p>
          <a:endParaRPr lang="en-GB"/>
        </a:p>
      </dgm:t>
    </dgm:pt>
    <dgm:pt modelId="{B6EE4A06-EB39-40E4-B9AD-F4245505F22E}" type="sibTrans" cxnId="{67D412AF-6560-4F63-AC4D-7C8A1A3113EC}">
      <dgm:prSet/>
      <dgm:spPr/>
      <dgm:t>
        <a:bodyPr/>
        <a:lstStyle/>
        <a:p>
          <a:endParaRPr lang="en-GB"/>
        </a:p>
      </dgm:t>
    </dgm:pt>
    <dgm:pt modelId="{359A5A74-0A3B-413C-B452-E4BEE702728B}">
      <dgm:prSet/>
      <dgm:spPr/>
      <dgm:t>
        <a:bodyPr/>
        <a:lstStyle/>
        <a:p>
          <a:r>
            <a:rPr lang="en-GB" dirty="0">
              <a:latin typeface="Abadi" panose="020B0604020104020204" pitchFamily="34" charset="0"/>
              <a:cs typeface="Arial" panose="020B0604020202020204" pitchFamily="34" charset="0"/>
            </a:rPr>
            <a:t>High risk </a:t>
          </a:r>
          <a:r>
            <a:rPr lang="en-GB" dirty="0">
              <a:latin typeface="Abadi" panose="020B0604020104020204" pitchFamily="34" charset="0"/>
              <a:cs typeface="Arial" panose="020B0604020202020204" pitchFamily="34" charset="0"/>
              <a:sym typeface="Wingdings" panose="05000000000000000000" pitchFamily="2" charset="2"/>
            </a:rPr>
            <a:t> CT scan</a:t>
          </a:r>
          <a:endParaRPr lang="en-GB" dirty="0">
            <a:latin typeface="Abadi" panose="020B0604020104020204" pitchFamily="34" charset="0"/>
            <a:cs typeface="Arial" panose="020B0604020202020204" pitchFamily="34" charset="0"/>
          </a:endParaRPr>
        </a:p>
      </dgm:t>
    </dgm:pt>
    <dgm:pt modelId="{885EFEFD-DABB-4215-85C9-FD32C7F01367}" type="parTrans" cxnId="{0AE24F31-0B1B-4A7C-84C3-82C809C6684C}">
      <dgm:prSet/>
      <dgm:spPr/>
      <dgm:t>
        <a:bodyPr/>
        <a:lstStyle/>
        <a:p>
          <a:endParaRPr lang="en-GB"/>
        </a:p>
      </dgm:t>
    </dgm:pt>
    <dgm:pt modelId="{C76975DA-3417-4ADA-A06B-DC1B37CB7416}" type="sibTrans" cxnId="{0AE24F31-0B1B-4A7C-84C3-82C809C6684C}">
      <dgm:prSet/>
      <dgm:spPr/>
      <dgm:t>
        <a:bodyPr/>
        <a:lstStyle/>
        <a:p>
          <a:endParaRPr lang="en-GB"/>
        </a:p>
      </dgm:t>
    </dgm:pt>
    <dgm:pt modelId="{ABEC68A9-ADAA-4035-8BC8-DEAEC7387813}">
      <dgm:prSet/>
      <dgm:spPr/>
      <dgm:t>
        <a:bodyPr/>
        <a:lstStyle/>
        <a:p>
          <a:r>
            <a:rPr lang="en-GB" dirty="0">
              <a:latin typeface="Abadi" panose="020B0604020104020204" pitchFamily="34" charset="0"/>
              <a:cs typeface="Arial" panose="020B0604020202020204" pitchFamily="34" charset="0"/>
            </a:rPr>
            <a:t>Mon to Sat 8am to 8pm</a:t>
          </a:r>
        </a:p>
      </dgm:t>
    </dgm:pt>
    <dgm:pt modelId="{BF73B0A5-C852-43A7-8C7D-77D8B7B9500E}" type="parTrans" cxnId="{246FE62F-6544-4AF6-978E-9E0D69829179}">
      <dgm:prSet/>
      <dgm:spPr/>
      <dgm:t>
        <a:bodyPr/>
        <a:lstStyle/>
        <a:p>
          <a:endParaRPr lang="en-GB"/>
        </a:p>
      </dgm:t>
    </dgm:pt>
    <dgm:pt modelId="{FF4EE1BE-2EA9-4C30-BC24-98B46B590E61}" type="sibTrans" cxnId="{246FE62F-6544-4AF6-978E-9E0D69829179}">
      <dgm:prSet/>
      <dgm:spPr/>
      <dgm:t>
        <a:bodyPr/>
        <a:lstStyle/>
        <a:p>
          <a:endParaRPr lang="en-GB"/>
        </a:p>
      </dgm:t>
    </dgm:pt>
    <dgm:pt modelId="{D608B7DB-1B8C-4C61-B44A-7C774A77A0AF}">
      <dgm:prSet/>
      <dgm:spPr/>
      <dgm:t>
        <a:bodyPr/>
        <a:lstStyle/>
        <a:p>
          <a:r>
            <a:rPr lang="en-GB" dirty="0">
              <a:latin typeface="Abadi" panose="020B0604020104020204" pitchFamily="34" charset="0"/>
              <a:cs typeface="Arial" panose="020B0604020202020204" pitchFamily="34" charset="0"/>
            </a:rPr>
            <a:t>Surveillance</a:t>
          </a:r>
        </a:p>
      </dgm:t>
    </dgm:pt>
    <dgm:pt modelId="{50C6CF28-A53A-4183-AD74-5A64C15788C7}" type="parTrans" cxnId="{4C1E7DD7-5E01-49A4-8F80-6DF931C81A01}">
      <dgm:prSet/>
      <dgm:spPr/>
      <dgm:t>
        <a:bodyPr/>
        <a:lstStyle/>
        <a:p>
          <a:endParaRPr lang="en-GB"/>
        </a:p>
      </dgm:t>
    </dgm:pt>
    <dgm:pt modelId="{922FCFAC-B370-4F12-ABEC-928090AAB3CD}" type="sibTrans" cxnId="{4C1E7DD7-5E01-49A4-8F80-6DF931C81A01}">
      <dgm:prSet/>
      <dgm:spPr/>
      <dgm:t>
        <a:bodyPr/>
        <a:lstStyle/>
        <a:p>
          <a:endParaRPr lang="en-GB"/>
        </a:p>
      </dgm:t>
    </dgm:pt>
    <dgm:pt modelId="{5647112D-40FB-44B0-AAF5-D720C4631D0D}">
      <dgm:prSet/>
      <dgm:spPr/>
      <dgm:t>
        <a:bodyPr/>
        <a:lstStyle/>
        <a:p>
          <a:r>
            <a:rPr lang="en-GB" dirty="0">
              <a:latin typeface="Abadi" panose="020B0604020104020204" pitchFamily="34" charset="0"/>
              <a:cs typeface="Arial" panose="020B0604020202020204" pitchFamily="34" charset="0"/>
            </a:rPr>
            <a:t>Onward referral</a:t>
          </a:r>
        </a:p>
      </dgm:t>
    </dgm:pt>
    <dgm:pt modelId="{B86065C3-B5AC-44A4-BEC5-355BD16E2528}" type="parTrans" cxnId="{3FCDA396-7C28-4E14-9CEF-2DFE8E85A8D4}">
      <dgm:prSet/>
      <dgm:spPr/>
      <dgm:t>
        <a:bodyPr/>
        <a:lstStyle/>
        <a:p>
          <a:endParaRPr lang="en-GB"/>
        </a:p>
      </dgm:t>
    </dgm:pt>
    <dgm:pt modelId="{08998C9E-F3DD-4E9E-B44D-EBED3C66B514}" type="sibTrans" cxnId="{3FCDA396-7C28-4E14-9CEF-2DFE8E85A8D4}">
      <dgm:prSet/>
      <dgm:spPr/>
      <dgm:t>
        <a:bodyPr/>
        <a:lstStyle/>
        <a:p>
          <a:endParaRPr lang="en-GB"/>
        </a:p>
      </dgm:t>
    </dgm:pt>
    <dgm:pt modelId="{B8B5BD42-32AD-4470-A5D0-7997310C559F}">
      <dgm:prSet phldrT="[Text]"/>
      <dgm:spPr>
        <a:solidFill>
          <a:srgbClr val="41B6E6"/>
        </a:solidFill>
        <a:ln>
          <a:noFill/>
        </a:ln>
      </dgm:spPr>
      <dgm:t>
        <a:bodyPr/>
        <a:lstStyle/>
        <a:p>
          <a:r>
            <a:rPr lang="en-GB" dirty="0">
              <a:latin typeface="Abadi" panose="020B0604020104020204" pitchFamily="34" charset="0"/>
              <a:cs typeface="Arial" panose="020B0604020202020204" pitchFamily="34" charset="0"/>
            </a:rPr>
            <a:t>Small number of exclusion criteria </a:t>
          </a:r>
        </a:p>
      </dgm:t>
    </dgm:pt>
    <dgm:pt modelId="{2EE3999D-9807-4601-9A22-B287CC4C919B}" type="parTrans" cxnId="{D1C64C27-D706-4169-9A10-F599AC0879D2}">
      <dgm:prSet/>
      <dgm:spPr/>
      <dgm:t>
        <a:bodyPr/>
        <a:lstStyle/>
        <a:p>
          <a:endParaRPr lang="en-GB"/>
        </a:p>
      </dgm:t>
    </dgm:pt>
    <dgm:pt modelId="{4707E134-E37A-4E8F-8D19-4DB6B1B30E0A}" type="sibTrans" cxnId="{D1C64C27-D706-4169-9A10-F599AC0879D2}">
      <dgm:prSet/>
      <dgm:spPr/>
      <dgm:t>
        <a:bodyPr/>
        <a:lstStyle/>
        <a:p>
          <a:endParaRPr lang="en-GB"/>
        </a:p>
      </dgm:t>
    </dgm:pt>
    <dgm:pt modelId="{15B9C490-5ED7-409F-9AC7-8B95FE11AC34}" type="pres">
      <dgm:prSet presAssocID="{FD83500A-85AE-49D6-AC99-99110F62A2BA}" presName="diagram" presStyleCnt="0">
        <dgm:presLayoutVars>
          <dgm:dir/>
          <dgm:resizeHandles val="exact"/>
        </dgm:presLayoutVars>
      </dgm:prSet>
      <dgm:spPr/>
    </dgm:pt>
    <dgm:pt modelId="{0ADA2EA1-F6DA-4E03-A9BB-EA26E46BB282}" type="pres">
      <dgm:prSet presAssocID="{8C528946-25C8-4FB8-AF72-58519E105B82}" presName="node" presStyleLbl="node1" presStyleIdx="0" presStyleCnt="3">
        <dgm:presLayoutVars>
          <dgm:bulletEnabled val="1"/>
        </dgm:presLayoutVars>
      </dgm:prSet>
      <dgm:spPr/>
    </dgm:pt>
    <dgm:pt modelId="{26E90C5D-7B96-46F2-A060-494E8A011ABB}" type="pres">
      <dgm:prSet presAssocID="{86BF823D-696C-4890-8D2C-AE170579FBB2}" presName="sibTrans" presStyleCnt="0"/>
      <dgm:spPr/>
    </dgm:pt>
    <dgm:pt modelId="{C2817505-1327-433B-B0DD-809EFB9171AF}" type="pres">
      <dgm:prSet presAssocID="{B277C624-8DD7-44AD-BB65-B20A7ED58DA3}" presName="node" presStyleLbl="node1" presStyleIdx="1" presStyleCnt="3">
        <dgm:presLayoutVars>
          <dgm:bulletEnabled val="1"/>
        </dgm:presLayoutVars>
      </dgm:prSet>
      <dgm:spPr/>
    </dgm:pt>
    <dgm:pt modelId="{741E9917-9A6D-4047-B55A-A81AFC0263C5}" type="pres">
      <dgm:prSet presAssocID="{D03FD6CA-40C9-448B-8569-BABEF862E536}" presName="sibTrans" presStyleCnt="0"/>
      <dgm:spPr/>
    </dgm:pt>
    <dgm:pt modelId="{F4ED2523-87B2-4DD7-A098-DF242F1E30BD}" type="pres">
      <dgm:prSet presAssocID="{532CEF91-F80D-4B53-8351-EDAF386DAB56}" presName="node" presStyleLbl="node1" presStyleIdx="2" presStyleCnt="3">
        <dgm:presLayoutVars>
          <dgm:bulletEnabled val="1"/>
        </dgm:presLayoutVars>
      </dgm:prSet>
      <dgm:spPr/>
    </dgm:pt>
  </dgm:ptLst>
  <dgm:cxnLst>
    <dgm:cxn modelId="{63CB1400-695A-4460-B8CA-D3996F98F1C6}" type="presOf" srcId="{532CEF91-F80D-4B53-8351-EDAF386DAB56}" destId="{F4ED2523-87B2-4DD7-A098-DF242F1E30BD}" srcOrd="0" destOrd="0" presId="urn:microsoft.com/office/officeart/2005/8/layout/default"/>
    <dgm:cxn modelId="{46004406-5DF3-4C83-A0E1-48D51E43E252}" type="presOf" srcId="{359A5A74-0A3B-413C-B452-E4BEE702728B}" destId="{F4ED2523-87B2-4DD7-A098-DF242F1E30BD}" srcOrd="0" destOrd="2" presId="urn:microsoft.com/office/officeart/2005/8/layout/default"/>
    <dgm:cxn modelId="{75749209-5693-4FAA-89BF-2AC677A0CB34}" type="presOf" srcId="{5647112D-40FB-44B0-AAF5-D720C4631D0D}" destId="{F4ED2523-87B2-4DD7-A098-DF242F1E30BD}" srcOrd="0" destOrd="4" presId="urn:microsoft.com/office/officeart/2005/8/layout/default"/>
    <dgm:cxn modelId="{AFAF4721-DDCA-4EF4-AE3A-954312662B53}" srcId="{B277C624-8DD7-44AD-BB65-B20A7ED58DA3}" destId="{C6E7A699-0470-4548-B834-01CB288CF124}" srcOrd="0" destOrd="0" parTransId="{6A8974FE-0F54-4515-956D-6E636BBAFEF9}" sibTransId="{C366A99C-1085-491D-8BBF-1ADF47F354D1}"/>
    <dgm:cxn modelId="{D1C64C27-D706-4169-9A10-F599AC0879D2}" srcId="{8C528946-25C8-4FB8-AF72-58519E105B82}" destId="{B8B5BD42-32AD-4470-A5D0-7997310C559F}" srcOrd="2" destOrd="0" parTransId="{2EE3999D-9807-4601-9A22-B287CC4C919B}" sibTransId="{4707E134-E37A-4E8F-8D19-4DB6B1B30E0A}"/>
    <dgm:cxn modelId="{246FE62F-6544-4AF6-978E-9E0D69829179}" srcId="{B277C624-8DD7-44AD-BB65-B20A7ED58DA3}" destId="{ABEC68A9-ADAA-4035-8BC8-DEAEC7387813}" srcOrd="2" destOrd="0" parTransId="{BF73B0A5-C852-43A7-8C7D-77D8B7B9500E}" sibTransId="{FF4EE1BE-2EA9-4C30-BC24-98B46B590E61}"/>
    <dgm:cxn modelId="{0AE24F31-0B1B-4A7C-84C3-82C809C6684C}" srcId="{532CEF91-F80D-4B53-8351-EDAF386DAB56}" destId="{359A5A74-0A3B-413C-B452-E4BEE702728B}" srcOrd="1" destOrd="0" parTransId="{885EFEFD-DABB-4215-85C9-FD32C7F01367}" sibTransId="{C76975DA-3417-4ADA-A06B-DC1B37CB7416}"/>
    <dgm:cxn modelId="{2E752437-E2BE-4A05-B93E-23E1A4C3DB16}" type="presOf" srcId="{C6E7A699-0470-4548-B834-01CB288CF124}" destId="{C2817505-1327-433B-B0DD-809EFB9171AF}" srcOrd="0" destOrd="1" presId="urn:microsoft.com/office/officeart/2005/8/layout/default"/>
    <dgm:cxn modelId="{E6D75F44-F2F2-4E17-BA91-13F81894FC49}" type="presOf" srcId="{90879713-A5BB-4830-AD50-6669540C80B7}" destId="{0ADA2EA1-F6DA-4E03-A9BB-EA26E46BB282}" srcOrd="0" destOrd="2" presId="urn:microsoft.com/office/officeart/2005/8/layout/default"/>
    <dgm:cxn modelId="{55AE3B49-0638-4ACD-96AF-84CDE4E957B2}" type="presOf" srcId="{BD270E19-684E-4215-8EC3-A3D72EEB18D8}" destId="{F4ED2523-87B2-4DD7-A098-DF242F1E30BD}" srcOrd="0" destOrd="1" presId="urn:microsoft.com/office/officeart/2005/8/layout/default"/>
    <dgm:cxn modelId="{2B175E4D-CA83-46A9-B715-D97EB46B4B34}" type="presOf" srcId="{ECF698FC-F3F0-443C-A84A-083DF662AE1E}" destId="{C2817505-1327-433B-B0DD-809EFB9171AF}" srcOrd="0" destOrd="2" presId="urn:microsoft.com/office/officeart/2005/8/layout/default"/>
    <dgm:cxn modelId="{3DC7FE4D-B0E2-4D2A-9C01-A0A25C948AA2}" type="presOf" srcId="{D608B7DB-1B8C-4C61-B44A-7C774A77A0AF}" destId="{F4ED2523-87B2-4DD7-A098-DF242F1E30BD}" srcOrd="0" destOrd="3" presId="urn:microsoft.com/office/officeart/2005/8/layout/default"/>
    <dgm:cxn modelId="{B9331056-727A-4F09-B6D8-97C258F81A6A}" type="presOf" srcId="{B99AAF6E-0990-4DBA-9214-C68A4492FE5B}" destId="{0ADA2EA1-F6DA-4E03-A9BB-EA26E46BB282}" srcOrd="0" destOrd="1" presId="urn:microsoft.com/office/officeart/2005/8/layout/default"/>
    <dgm:cxn modelId="{93244377-424B-4382-BBFF-54B079AC573C}" type="presOf" srcId="{8C528946-25C8-4FB8-AF72-58519E105B82}" destId="{0ADA2EA1-F6DA-4E03-A9BB-EA26E46BB282}" srcOrd="0" destOrd="0" presId="urn:microsoft.com/office/officeart/2005/8/layout/default"/>
    <dgm:cxn modelId="{42B3327A-6433-4FD0-8F81-969BA776F6B9}" type="presOf" srcId="{ABEC68A9-ADAA-4035-8BC8-DEAEC7387813}" destId="{C2817505-1327-433B-B0DD-809EFB9171AF}" srcOrd="0" destOrd="3" presId="urn:microsoft.com/office/officeart/2005/8/layout/default"/>
    <dgm:cxn modelId="{4C3EE07B-F13D-4115-B61B-3EE2EB3F2EDE}" srcId="{8C528946-25C8-4FB8-AF72-58519E105B82}" destId="{90879713-A5BB-4830-AD50-6669540C80B7}" srcOrd="1" destOrd="0" parTransId="{C5FC0F5C-FFE4-4D4C-8C87-37B643DB005C}" sibTransId="{9F3E3629-FC13-486C-B261-99ADF69B4BCA}"/>
    <dgm:cxn modelId="{91874986-F39C-45AB-81FB-3E4F041D11C8}" srcId="{8C528946-25C8-4FB8-AF72-58519E105B82}" destId="{B99AAF6E-0990-4DBA-9214-C68A4492FE5B}" srcOrd="0" destOrd="0" parTransId="{01DA57F0-B541-4C47-8460-B8375C8EBCEA}" sibTransId="{89143F0F-11D9-4762-BEDE-FD62D07B9BAA}"/>
    <dgm:cxn modelId="{3FCDA396-7C28-4E14-9CEF-2DFE8E85A8D4}" srcId="{532CEF91-F80D-4B53-8351-EDAF386DAB56}" destId="{5647112D-40FB-44B0-AAF5-D720C4631D0D}" srcOrd="3" destOrd="0" parTransId="{B86065C3-B5AC-44A4-BEC5-355BD16E2528}" sibTransId="{08998C9E-F3DD-4E9E-B44D-EBED3C66B514}"/>
    <dgm:cxn modelId="{67D412AF-6560-4F63-AC4D-7C8A1A3113EC}" srcId="{532CEF91-F80D-4B53-8351-EDAF386DAB56}" destId="{BD270E19-684E-4215-8EC3-A3D72EEB18D8}" srcOrd="0" destOrd="0" parTransId="{F3C42030-46CC-4AAC-B425-41D5A1AF6D09}" sibTransId="{B6EE4A06-EB39-40E4-B9AD-F4245505F22E}"/>
    <dgm:cxn modelId="{F0324CB7-7E8C-4E0D-91D5-35B5268C1518}" srcId="{FD83500A-85AE-49D6-AC99-99110F62A2BA}" destId="{B277C624-8DD7-44AD-BB65-B20A7ED58DA3}" srcOrd="1" destOrd="0" parTransId="{129755B1-71A5-4C74-B39B-9E5482E2F114}" sibTransId="{D03FD6CA-40C9-448B-8569-BABEF862E536}"/>
    <dgm:cxn modelId="{EB0E03C0-2DEE-4D90-BCFC-09838E8464C0}" type="presOf" srcId="{B8B5BD42-32AD-4470-A5D0-7997310C559F}" destId="{0ADA2EA1-F6DA-4E03-A9BB-EA26E46BB282}" srcOrd="0" destOrd="3" presId="urn:microsoft.com/office/officeart/2005/8/layout/default"/>
    <dgm:cxn modelId="{CC5897CE-CD28-4E3B-B481-AEEC636A0C98}" srcId="{B277C624-8DD7-44AD-BB65-B20A7ED58DA3}" destId="{ECF698FC-F3F0-443C-A84A-083DF662AE1E}" srcOrd="1" destOrd="0" parTransId="{83E42CDB-6A5E-4B36-B1B4-A1C72DD34541}" sibTransId="{854939F8-99E4-4144-815E-1D451DF0F936}"/>
    <dgm:cxn modelId="{4C1E7DD7-5E01-49A4-8F80-6DF931C81A01}" srcId="{532CEF91-F80D-4B53-8351-EDAF386DAB56}" destId="{D608B7DB-1B8C-4C61-B44A-7C774A77A0AF}" srcOrd="2" destOrd="0" parTransId="{50C6CF28-A53A-4183-AD74-5A64C15788C7}" sibTransId="{922FCFAC-B370-4F12-ABEC-928090AAB3CD}"/>
    <dgm:cxn modelId="{57733BDA-8021-44D2-BE66-F47A42A71271}" srcId="{FD83500A-85AE-49D6-AC99-99110F62A2BA}" destId="{532CEF91-F80D-4B53-8351-EDAF386DAB56}" srcOrd="2" destOrd="0" parTransId="{CF9E502E-17EF-4E04-9AB0-B428E72E84A0}" sibTransId="{EC6A7469-9FCA-4176-A755-BD75B5AC432A}"/>
    <dgm:cxn modelId="{C0F9F9DC-F869-4859-9119-F706FBFD456B}" srcId="{FD83500A-85AE-49D6-AC99-99110F62A2BA}" destId="{8C528946-25C8-4FB8-AF72-58519E105B82}" srcOrd="0" destOrd="0" parTransId="{DBF6F50A-0956-4BA3-9DA3-D0E0F85F91D1}" sibTransId="{86BF823D-696C-4890-8D2C-AE170579FBB2}"/>
    <dgm:cxn modelId="{21BB36E4-82B8-44C9-B62E-2CF00F012CEA}" type="presOf" srcId="{B277C624-8DD7-44AD-BB65-B20A7ED58DA3}" destId="{C2817505-1327-433B-B0DD-809EFB9171AF}" srcOrd="0" destOrd="0" presId="urn:microsoft.com/office/officeart/2005/8/layout/default"/>
    <dgm:cxn modelId="{D974ADF2-FC95-4801-9E99-45A93719852F}" type="presOf" srcId="{FD83500A-85AE-49D6-AC99-99110F62A2BA}" destId="{15B9C490-5ED7-409F-9AC7-8B95FE11AC34}" srcOrd="0" destOrd="0" presId="urn:microsoft.com/office/officeart/2005/8/layout/default"/>
    <dgm:cxn modelId="{B0343CB9-DED3-4A0E-B097-CB220D4CDC1C}" type="presParOf" srcId="{15B9C490-5ED7-409F-9AC7-8B95FE11AC34}" destId="{0ADA2EA1-F6DA-4E03-A9BB-EA26E46BB282}" srcOrd="0" destOrd="0" presId="urn:microsoft.com/office/officeart/2005/8/layout/default"/>
    <dgm:cxn modelId="{9E24402B-803C-42B7-9321-A6573415F208}" type="presParOf" srcId="{15B9C490-5ED7-409F-9AC7-8B95FE11AC34}" destId="{26E90C5D-7B96-46F2-A060-494E8A011ABB}" srcOrd="1" destOrd="0" presId="urn:microsoft.com/office/officeart/2005/8/layout/default"/>
    <dgm:cxn modelId="{FB8C141E-12B6-4FC3-9312-A9044D6C9B0F}" type="presParOf" srcId="{15B9C490-5ED7-409F-9AC7-8B95FE11AC34}" destId="{C2817505-1327-433B-B0DD-809EFB9171AF}" srcOrd="2" destOrd="0" presId="urn:microsoft.com/office/officeart/2005/8/layout/default"/>
    <dgm:cxn modelId="{ED7C24A8-6308-4B24-8F88-BE3669181701}" type="presParOf" srcId="{15B9C490-5ED7-409F-9AC7-8B95FE11AC34}" destId="{741E9917-9A6D-4047-B55A-A81AFC0263C5}" srcOrd="3" destOrd="0" presId="urn:microsoft.com/office/officeart/2005/8/layout/default"/>
    <dgm:cxn modelId="{39C83006-19C7-4F88-B765-9A18B2639E2B}" type="presParOf" srcId="{15B9C490-5ED7-409F-9AC7-8B95FE11AC34}" destId="{F4ED2523-87B2-4DD7-A098-DF242F1E30BD}" srcOrd="4" destOrd="0" presId="urn:microsoft.com/office/officeart/2005/8/layout/defaul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A2EA1-F6DA-4E03-A9BB-EA26E46BB282}">
      <dsp:nvSpPr>
        <dsp:cNvPr id="0" name=""/>
        <dsp:cNvSpPr/>
      </dsp:nvSpPr>
      <dsp:spPr>
        <a:xfrm>
          <a:off x="0" y="371158"/>
          <a:ext cx="2488946" cy="1493367"/>
        </a:xfrm>
        <a:prstGeom prst="rect">
          <a:avLst/>
        </a:prstGeom>
        <a:solidFill>
          <a:srgbClr val="41B6E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latin typeface="Abadi" panose="020B0604020104020204" pitchFamily="34" charset="0"/>
              <a:cs typeface="Arial" panose="020B0604020202020204" pitchFamily="34" charset="0"/>
            </a:rPr>
            <a:t>Eligibility</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55 – 74 </a:t>
          </a:r>
          <a:r>
            <a:rPr lang="en-GB" sz="1400" kern="1200" dirty="0" err="1">
              <a:latin typeface="Abadi" panose="020B0604020104020204" pitchFamily="34" charset="0"/>
              <a:cs typeface="Arial" panose="020B0604020202020204" pitchFamily="34" charset="0"/>
            </a:rPr>
            <a:t>yrs</a:t>
          </a:r>
          <a:r>
            <a:rPr lang="en-GB" sz="1400" kern="1200" dirty="0">
              <a:latin typeface="Abadi" panose="020B0604020104020204" pitchFamily="34" charset="0"/>
              <a:cs typeface="Arial" panose="020B0604020202020204" pitchFamily="34" charset="0"/>
            </a:rPr>
            <a:t> </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Current or former smoker</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Small number of exclusion criteria </a:t>
          </a:r>
        </a:p>
      </dsp:txBody>
      <dsp:txXfrm>
        <a:off x="0" y="371158"/>
        <a:ext cx="2488946" cy="1493367"/>
      </dsp:txXfrm>
    </dsp:sp>
    <dsp:sp modelId="{C2817505-1327-433B-B0DD-809EFB9171AF}">
      <dsp:nvSpPr>
        <dsp:cNvPr id="0" name=""/>
        <dsp:cNvSpPr/>
      </dsp:nvSpPr>
      <dsp:spPr>
        <a:xfrm>
          <a:off x="0" y="2113420"/>
          <a:ext cx="2488946" cy="1493367"/>
        </a:xfrm>
        <a:prstGeom prst="rect">
          <a:avLst/>
        </a:prstGeom>
        <a:solidFill>
          <a:srgbClr val="005FB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latin typeface="Abadi" panose="020B0604020104020204" pitchFamily="34" charset="0"/>
              <a:cs typeface="Arial" panose="020B0604020202020204" pitchFamily="34" charset="0"/>
            </a:rPr>
            <a:t>Delivery</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F2F model with qualified nurses</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Delivered in community locations</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Mon to Sat 8am to 8pm</a:t>
          </a:r>
        </a:p>
      </dsp:txBody>
      <dsp:txXfrm>
        <a:off x="0" y="2113420"/>
        <a:ext cx="2488946" cy="1493367"/>
      </dsp:txXfrm>
    </dsp:sp>
    <dsp:sp modelId="{F4ED2523-87B2-4DD7-A098-DF242F1E30BD}">
      <dsp:nvSpPr>
        <dsp:cNvPr id="0" name=""/>
        <dsp:cNvSpPr/>
      </dsp:nvSpPr>
      <dsp:spPr>
        <a:xfrm>
          <a:off x="0" y="3855682"/>
          <a:ext cx="2488946" cy="1493367"/>
        </a:xfrm>
        <a:prstGeom prst="rect">
          <a:avLst/>
        </a:prstGeom>
        <a:solidFill>
          <a:srgbClr val="CA498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latin typeface="Abadi" panose="020B0604020104020204" pitchFamily="34" charset="0"/>
              <a:cs typeface="Arial" panose="020B0604020202020204" pitchFamily="34" charset="0"/>
            </a:rPr>
            <a:t>Service</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Clinically validated tool determines risk</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High risk </a:t>
          </a:r>
          <a:r>
            <a:rPr lang="en-GB" sz="1400" kern="1200" dirty="0">
              <a:latin typeface="Abadi" panose="020B0604020104020204" pitchFamily="34" charset="0"/>
              <a:cs typeface="Arial" panose="020B0604020202020204" pitchFamily="34" charset="0"/>
              <a:sym typeface="Wingdings" panose="05000000000000000000" pitchFamily="2" charset="2"/>
            </a:rPr>
            <a:t> CT scan</a:t>
          </a:r>
          <a:endParaRPr lang="en-GB" sz="1400" kern="1200" dirty="0">
            <a:latin typeface="Abadi" panose="020B0604020104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Surveillance</a:t>
          </a:r>
        </a:p>
        <a:p>
          <a:pPr marL="114300" lvl="1" indent="-114300" algn="l" defTabSz="622300">
            <a:lnSpc>
              <a:spcPct val="90000"/>
            </a:lnSpc>
            <a:spcBef>
              <a:spcPct val="0"/>
            </a:spcBef>
            <a:spcAft>
              <a:spcPct val="15000"/>
            </a:spcAft>
            <a:buChar char="•"/>
          </a:pPr>
          <a:r>
            <a:rPr lang="en-GB" sz="1400" kern="1200" dirty="0">
              <a:latin typeface="Abadi" panose="020B0604020104020204" pitchFamily="34" charset="0"/>
              <a:cs typeface="Arial" panose="020B0604020202020204" pitchFamily="34" charset="0"/>
            </a:rPr>
            <a:t>Onward referral</a:t>
          </a:r>
        </a:p>
      </dsp:txBody>
      <dsp:txXfrm>
        <a:off x="0" y="3855682"/>
        <a:ext cx="2488946" cy="149336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EDD1F04B-C8C6-9D45-B1A6-46057E2ECD18}" type="datetimeFigureOut">
              <a:rPr lang="en-US" smtClean="0"/>
              <a:t>5/16/2025</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1771FF8-18B3-9E4A-8230-F6F630E30335}" type="slidenum">
              <a:rPr lang="en-US" smtClean="0"/>
              <a:t>‹#›</a:t>
            </a:fld>
            <a:endParaRPr lang="en-US"/>
          </a:p>
        </p:txBody>
      </p:sp>
    </p:spTree>
    <p:extLst>
      <p:ext uri="{BB962C8B-B14F-4D97-AF65-F5344CB8AC3E}">
        <p14:creationId xmlns:p14="http://schemas.microsoft.com/office/powerpoint/2010/main" val="3909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8.svg"/><Relationship Id="rId5" Type="http://schemas.openxmlformats.org/officeDocument/2006/relationships/image" Target="../media/image15.svg"/><Relationship Id="rId10" Type="http://schemas.openxmlformats.org/officeDocument/2006/relationships/image" Target="../media/image7.png"/><Relationship Id="rId4" Type="http://schemas.openxmlformats.org/officeDocument/2006/relationships/image" Target="../media/image14.png"/><Relationship Id="rId9"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2167" y="20878"/>
            <a:ext cx="8305018" cy="11317185"/>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13505726" y="8191634"/>
            <a:ext cx="5081270" cy="3117215"/>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801"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6555826" y="1"/>
            <a:ext cx="4318000" cy="2501264"/>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801" dirty="0"/>
          </a:p>
        </p:txBody>
      </p:sp>
      <p:sp>
        <p:nvSpPr>
          <p:cNvPr id="93" name="object 37">
            <a:extLst>
              <a:ext uri="{FF2B5EF4-FFF2-40B4-BE49-F238E27FC236}">
                <a16:creationId xmlns:a16="http://schemas.microsoft.com/office/drawing/2014/main" id="{23EBAA6C-6051-6163-5EB0-31FEDD5EE7F8}"/>
              </a:ext>
            </a:extLst>
          </p:cNvPr>
          <p:cNvSpPr/>
          <p:nvPr userDrawn="1"/>
        </p:nvSpPr>
        <p:spPr>
          <a:xfrm>
            <a:off x="16877319" y="7942642"/>
            <a:ext cx="2686049" cy="2632710"/>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801" dirty="0"/>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079134" y="634235"/>
            <a:ext cx="4388332" cy="1571131"/>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9366250" y="3521075"/>
            <a:ext cx="9829800" cy="3117215"/>
          </a:xfrm>
          <a:prstGeom prst="rect">
            <a:avLst/>
          </a:prstGeom>
        </p:spPr>
        <p:txBody>
          <a:bodyPr/>
          <a:lstStyle>
            <a:lvl1pPr>
              <a:defRPr sz="9599"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9366250" y="6784431"/>
            <a:ext cx="9829800" cy="1689645"/>
          </a:xfrm>
          <a:prstGeom prst="rect">
            <a:avLst/>
          </a:prstGeom>
        </p:spPr>
        <p:txBody>
          <a:bodyPr/>
          <a:lstStyle>
            <a:lvl1pPr>
              <a:defRPr sz="5199"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67006" y="9286315"/>
            <a:ext cx="2620371" cy="1383792"/>
          </a:xfrm>
          <a:prstGeom prst="rect">
            <a:avLst/>
          </a:prstGeom>
        </p:spPr>
      </p:pic>
    </p:spTree>
    <p:extLst>
      <p:ext uri="{BB962C8B-B14F-4D97-AF65-F5344CB8AC3E}">
        <p14:creationId xmlns:p14="http://schemas.microsoft.com/office/powerpoint/2010/main" val="417776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2098182" y="10486494"/>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801"/>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2090056" y="3663220"/>
            <a:ext cx="13524595" cy="772255"/>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2084954" y="4590025"/>
            <a:ext cx="13524595" cy="4700661"/>
          </a:xfrm>
          <a:prstGeom prst="rect">
            <a:avLst/>
          </a:prstGeom>
        </p:spPr>
        <p:txBody>
          <a:bodyPr/>
          <a:lstStyle>
            <a:lvl1pPr>
              <a:defRPr sz="3199"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2070554" y="2088770"/>
            <a:ext cx="13524595" cy="1375483"/>
          </a:xfrm>
          <a:prstGeom prst="rect">
            <a:avLst/>
          </a:prstGeom>
        </p:spPr>
        <p:txBody>
          <a:bodyPr/>
          <a:lstStyle>
            <a:lvl1pPr>
              <a:defRPr sz="5999"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2" y="0"/>
            <a:ext cx="5439228" cy="7683923"/>
          </a:xfrm>
          <a:prstGeom prst="rect">
            <a:avLst/>
          </a:prstGeom>
        </p:spPr>
      </p:pic>
    </p:spTree>
    <p:extLst>
      <p:ext uri="{BB962C8B-B14F-4D97-AF65-F5344CB8AC3E}">
        <p14:creationId xmlns:p14="http://schemas.microsoft.com/office/powerpoint/2010/main" val="1019987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2167" y="20878"/>
            <a:ext cx="8305018" cy="11317185"/>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13505726" y="8191634"/>
            <a:ext cx="5081270" cy="3117215"/>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801"/>
          </a:p>
        </p:txBody>
      </p:sp>
      <p:sp>
        <p:nvSpPr>
          <p:cNvPr id="62" name="object 6">
            <a:extLst>
              <a:ext uri="{FF2B5EF4-FFF2-40B4-BE49-F238E27FC236}">
                <a16:creationId xmlns:a16="http://schemas.microsoft.com/office/drawing/2014/main" id="{2FB034B5-CA0E-E460-2947-7BD16845CB99}"/>
              </a:ext>
            </a:extLst>
          </p:cNvPr>
          <p:cNvSpPr/>
          <p:nvPr userDrawn="1"/>
        </p:nvSpPr>
        <p:spPr>
          <a:xfrm>
            <a:off x="6555826" y="1"/>
            <a:ext cx="4318000" cy="2501264"/>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801"/>
          </a:p>
        </p:txBody>
      </p:sp>
      <p:sp>
        <p:nvSpPr>
          <p:cNvPr id="93" name="object 37">
            <a:extLst>
              <a:ext uri="{FF2B5EF4-FFF2-40B4-BE49-F238E27FC236}">
                <a16:creationId xmlns:a16="http://schemas.microsoft.com/office/drawing/2014/main" id="{23EBAA6C-6051-6163-5EB0-31FEDD5EE7F8}"/>
              </a:ext>
            </a:extLst>
          </p:cNvPr>
          <p:cNvSpPr/>
          <p:nvPr userDrawn="1"/>
        </p:nvSpPr>
        <p:spPr>
          <a:xfrm>
            <a:off x="16877319" y="7942642"/>
            <a:ext cx="2686049" cy="2632710"/>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801"/>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079134" y="634235"/>
            <a:ext cx="4388332" cy="1571131"/>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9366250" y="3521075"/>
            <a:ext cx="9829800" cy="3117215"/>
          </a:xfrm>
          <a:prstGeom prst="rect">
            <a:avLst/>
          </a:prstGeom>
        </p:spPr>
        <p:txBody>
          <a:bodyPr/>
          <a:lstStyle>
            <a:lvl1pPr>
              <a:defRPr sz="9599"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9366250" y="6784431"/>
            <a:ext cx="9829800" cy="1689645"/>
          </a:xfrm>
          <a:prstGeom prst="rect">
            <a:avLst/>
          </a:prstGeom>
        </p:spPr>
        <p:txBody>
          <a:bodyPr/>
          <a:lstStyle>
            <a:lvl1pPr>
              <a:defRPr sz="5199"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67006" y="9286315"/>
            <a:ext cx="2620371" cy="1383792"/>
          </a:xfrm>
          <a:prstGeom prst="rect">
            <a:avLst/>
          </a:prstGeom>
        </p:spPr>
      </p:pic>
    </p:spTree>
    <p:extLst>
      <p:ext uri="{BB962C8B-B14F-4D97-AF65-F5344CB8AC3E}">
        <p14:creationId xmlns:p14="http://schemas.microsoft.com/office/powerpoint/2010/main" val="3295503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1"/>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801"/>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806219" y="10061412"/>
            <a:ext cx="3489334" cy="496289"/>
          </a:xfrm>
          <a:prstGeom prst="rect">
            <a:avLst/>
          </a:prstGeom>
        </p:spPr>
        <p:txBody>
          <a:bodyPr vert="horz" wrap="square" lIns="0" tIns="11429" rIns="0" bIns="0" rtlCol="0">
            <a:spAutoFit/>
          </a:bodyPr>
          <a:lstStyle/>
          <a:p>
            <a:pPr marL="12699">
              <a:lnSpc>
                <a:spcPct val="100000"/>
              </a:lnSpc>
              <a:spcBef>
                <a:spcPts val="91"/>
              </a:spcBef>
            </a:pPr>
            <a:r>
              <a:rPr sz="3150" b="1" spc="-20">
                <a:solidFill>
                  <a:srgbClr val="FFFFFF"/>
                </a:solidFill>
                <a:latin typeface="Arial"/>
                <a:cs typeface="Arial"/>
              </a:rPr>
              <a:t>gmcancer.org.uk</a:t>
            </a:r>
            <a:endParaRPr sz="315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11029872" y="1"/>
            <a:ext cx="9074785" cy="5645785"/>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801"/>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801"/>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801"/>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801"/>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806218" y="3482704"/>
            <a:ext cx="12598634" cy="3117215"/>
          </a:xfrm>
          <a:prstGeom prst="rect">
            <a:avLst/>
          </a:prstGeom>
        </p:spPr>
        <p:txBody>
          <a:bodyPr/>
          <a:lstStyle>
            <a:lvl1pPr>
              <a:defRPr sz="9599"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806218" y="6836772"/>
            <a:ext cx="12598634" cy="1689645"/>
          </a:xfrm>
          <a:prstGeom prst="rect">
            <a:avLst/>
          </a:prstGeom>
        </p:spPr>
        <p:txBody>
          <a:bodyPr/>
          <a:lstStyle>
            <a:lvl1pPr>
              <a:defRPr sz="5199"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13252111" y="6119494"/>
            <a:ext cx="6851989" cy="5189221"/>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919450" y="8550276"/>
            <a:ext cx="3425294" cy="2007009"/>
          </a:xfrm>
          <a:prstGeom prst="rect">
            <a:avLst/>
          </a:prstGeom>
        </p:spPr>
      </p:pic>
    </p:spTree>
    <p:extLst>
      <p:ext uri="{BB962C8B-B14F-4D97-AF65-F5344CB8AC3E}">
        <p14:creationId xmlns:p14="http://schemas.microsoft.com/office/powerpoint/2010/main" val="4907822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2098182" y="10486494"/>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801"/>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888549" y="2088770"/>
            <a:ext cx="8001000" cy="1375483"/>
          </a:xfrm>
          <a:prstGeom prst="rect">
            <a:avLst/>
          </a:prstGeom>
        </p:spPr>
        <p:txBody>
          <a:bodyPr/>
          <a:lstStyle>
            <a:lvl1pPr>
              <a:defRPr sz="5999"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9842954" y="2088770"/>
            <a:ext cx="8015402" cy="1375483"/>
          </a:xfrm>
          <a:prstGeom prst="rect">
            <a:avLst/>
          </a:prstGeom>
        </p:spPr>
        <p:txBody>
          <a:bodyPr/>
          <a:lstStyle>
            <a:lvl1pPr>
              <a:defRPr sz="5999"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908052" y="3663220"/>
            <a:ext cx="8001000" cy="772255"/>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908052" y="4590025"/>
            <a:ext cx="7995900" cy="4700661"/>
          </a:xfrm>
          <a:prstGeom prst="rect">
            <a:avLst/>
          </a:prstGeom>
        </p:spPr>
        <p:txBody>
          <a:bodyPr/>
          <a:lstStyle>
            <a:lvl1pPr>
              <a:defRPr sz="3199"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9862455" y="3663220"/>
            <a:ext cx="7995900" cy="772255"/>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9862455" y="4590025"/>
            <a:ext cx="7995900" cy="4700661"/>
          </a:xfrm>
          <a:prstGeom prst="rect">
            <a:avLst/>
          </a:prstGeom>
        </p:spPr>
        <p:txBody>
          <a:bodyPr/>
          <a:lstStyle>
            <a:lvl1pPr>
              <a:defRPr sz="3199"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2" y="0"/>
            <a:ext cx="5439228" cy="7683923"/>
          </a:xfrm>
          <a:prstGeom prst="rect">
            <a:avLst/>
          </a:prstGeom>
        </p:spPr>
      </p:pic>
    </p:spTree>
    <p:extLst>
      <p:ext uri="{BB962C8B-B14F-4D97-AF65-F5344CB8AC3E}">
        <p14:creationId xmlns:p14="http://schemas.microsoft.com/office/powerpoint/2010/main" val="648803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2098182" y="10486494"/>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801"/>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2090056" y="3663220"/>
            <a:ext cx="13524595" cy="772255"/>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2084954" y="4590025"/>
            <a:ext cx="13524595" cy="4700661"/>
          </a:xfrm>
          <a:prstGeom prst="rect">
            <a:avLst/>
          </a:prstGeom>
        </p:spPr>
        <p:txBody>
          <a:bodyPr/>
          <a:lstStyle>
            <a:lvl1pPr>
              <a:defRPr sz="3199"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2070554" y="2088770"/>
            <a:ext cx="13524595" cy="1375483"/>
          </a:xfrm>
          <a:prstGeom prst="rect">
            <a:avLst/>
          </a:prstGeom>
        </p:spPr>
        <p:txBody>
          <a:bodyPr/>
          <a:lstStyle>
            <a:lvl1pPr>
              <a:defRPr sz="5999"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14395452" y="1"/>
            <a:ext cx="5708649" cy="5883275"/>
          </a:xfrm>
          <a:prstGeom prst="rect">
            <a:avLst/>
          </a:prstGeom>
        </p:spPr>
      </p:pic>
    </p:spTree>
    <p:extLst>
      <p:ext uri="{BB962C8B-B14F-4D97-AF65-F5344CB8AC3E}">
        <p14:creationId xmlns:p14="http://schemas.microsoft.com/office/powerpoint/2010/main" val="1981825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44121" y="7359007"/>
            <a:ext cx="2444050" cy="2394675"/>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996200" y="6337851"/>
            <a:ext cx="2444050" cy="2504150"/>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796429" y="339925"/>
            <a:ext cx="3787581" cy="3834338"/>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1555107" y="1101927"/>
            <a:ext cx="7463979" cy="8428083"/>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357"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2098182" y="10486494"/>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801"/>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377972" y="10177394"/>
            <a:ext cx="2031784" cy="735081"/>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4537578" y="378578"/>
            <a:ext cx="6818995" cy="1375483"/>
          </a:xfrm>
          <a:prstGeom prst="rect">
            <a:avLst/>
          </a:prstGeom>
        </p:spPr>
        <p:txBody>
          <a:bodyPr/>
          <a:lstStyle>
            <a:lvl1pPr>
              <a:defRPr sz="5999"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rot="5400000" flipH="1">
            <a:off x="14134522" y="-818959"/>
            <a:ext cx="5150619" cy="6788537"/>
          </a:xfrm>
          <a:prstGeom prst="rect">
            <a:avLst/>
          </a:prstGeom>
        </p:spPr>
      </p:pic>
    </p:spTree>
    <p:extLst>
      <p:ext uri="{BB962C8B-B14F-4D97-AF65-F5344CB8AC3E}">
        <p14:creationId xmlns:p14="http://schemas.microsoft.com/office/powerpoint/2010/main" val="2018662196"/>
      </p:ext>
    </p:extLst>
  </p:cSld>
  <p:clrMapOvr>
    <a:masterClrMapping/>
  </p:clrMapOvr>
  <p:extLst>
    <p:ext uri="{DCECCB84-F9BA-43D5-87BE-67443E8EF086}">
      <p15:sldGuideLst xmlns:p15="http://schemas.microsoft.com/office/powerpoint/2012/main">
        <p15:guide id="1" orient="horz" pos="3562">
          <p15:clr>
            <a:srgbClr val="FBAE40"/>
          </p15:clr>
        </p15:guide>
        <p15:guide id="2" pos="633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F81730-FD30-5598-12EC-CE4245A28710}"/>
              </a:ext>
            </a:extLst>
          </p:cNvPr>
          <p:cNvSpPr>
            <a:spLocks noGrp="1"/>
          </p:cNvSpPr>
          <p:nvPr>
            <p:ph type="title"/>
          </p:nvPr>
        </p:nvSpPr>
        <p:spPr>
          <a:xfrm>
            <a:off x="1382157" y="602119"/>
            <a:ext cx="17339786" cy="2185952"/>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BE2E667-1986-F724-8918-452C90D51DD9}"/>
              </a:ext>
            </a:extLst>
          </p:cNvPr>
          <p:cNvSpPr>
            <a:spLocks noGrp="1"/>
          </p:cNvSpPr>
          <p:nvPr>
            <p:ph type="body" idx="1"/>
          </p:nvPr>
        </p:nvSpPr>
        <p:spPr>
          <a:xfrm>
            <a:off x="1382157" y="3010591"/>
            <a:ext cx="1733978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C7A5067-6BBC-D419-2CF8-FDF6AF90B28B}"/>
              </a:ext>
            </a:extLst>
          </p:cNvPr>
          <p:cNvSpPr>
            <a:spLocks noGrp="1"/>
          </p:cNvSpPr>
          <p:nvPr>
            <p:ph type="dt" sz="half" idx="2"/>
          </p:nvPr>
        </p:nvSpPr>
        <p:spPr>
          <a:xfrm>
            <a:off x="1382157" y="10482093"/>
            <a:ext cx="4523423"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F8564754-FC0A-46E4-8EEB-DE33560F9760}" type="datetimeFigureOut">
              <a:rPr lang="en-GB" smtClean="0"/>
              <a:t>16/05/2025</a:t>
            </a:fld>
            <a:endParaRPr lang="en-GB"/>
          </a:p>
        </p:txBody>
      </p:sp>
      <p:sp>
        <p:nvSpPr>
          <p:cNvPr id="5" name="Footer Placeholder 4">
            <a:extLst>
              <a:ext uri="{FF2B5EF4-FFF2-40B4-BE49-F238E27FC236}">
                <a16:creationId xmlns:a16="http://schemas.microsoft.com/office/drawing/2014/main" id="{2DE72535-6F6B-73A9-3F03-509B3B3CA47B}"/>
              </a:ext>
            </a:extLst>
          </p:cNvPr>
          <p:cNvSpPr>
            <a:spLocks noGrp="1"/>
          </p:cNvSpPr>
          <p:nvPr>
            <p:ph type="ftr" sz="quarter" idx="3"/>
          </p:nvPr>
        </p:nvSpPr>
        <p:spPr>
          <a:xfrm>
            <a:off x="6659483" y="10482093"/>
            <a:ext cx="6785134"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BB586A-1BDC-4B19-CCDC-E52C83BD0E16}"/>
              </a:ext>
            </a:extLst>
          </p:cNvPr>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AEF2E17F-14C1-4F73-89BD-A02C758DD31A}" type="slidenum">
              <a:rPr lang="en-GB" smtClean="0"/>
              <a:t>‹#›</a:t>
            </a:fld>
            <a:endParaRPr lang="en-GB"/>
          </a:p>
        </p:txBody>
      </p:sp>
    </p:spTree>
    <p:extLst>
      <p:ext uri="{BB962C8B-B14F-4D97-AF65-F5344CB8AC3E}">
        <p14:creationId xmlns:p14="http://schemas.microsoft.com/office/powerpoint/2010/main" val="35064711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gmcancer.org.uk/programmes-of-work/personalised-care-2/genomic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9.jpeg"/><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26" Type="http://schemas.openxmlformats.org/officeDocument/2006/relationships/image" Target="../media/image44.png"/><Relationship Id="rId3" Type="http://schemas.openxmlformats.org/officeDocument/2006/relationships/image" Target="../media/image21.svg"/><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5" Type="http://schemas.openxmlformats.org/officeDocument/2006/relationships/image" Target="../media/image43.svg"/><Relationship Id="rId2" Type="http://schemas.openxmlformats.org/officeDocument/2006/relationships/image" Target="../media/image20.png"/><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9.svg"/><Relationship Id="rId24" Type="http://schemas.openxmlformats.org/officeDocument/2006/relationships/image" Target="../media/image42.png"/><Relationship Id="rId5" Type="http://schemas.openxmlformats.org/officeDocument/2006/relationships/image" Target="../media/image23.svg"/><Relationship Id="rId15" Type="http://schemas.openxmlformats.org/officeDocument/2006/relationships/image" Target="../media/image33.svg"/><Relationship Id="rId23" Type="http://schemas.openxmlformats.org/officeDocument/2006/relationships/image" Target="../media/image41.svg"/><Relationship Id="rId10" Type="http://schemas.openxmlformats.org/officeDocument/2006/relationships/image" Target="../media/image28.png"/><Relationship Id="rId19" Type="http://schemas.openxmlformats.org/officeDocument/2006/relationships/image" Target="../media/image37.svg"/><Relationship Id="rId4" Type="http://schemas.openxmlformats.org/officeDocument/2006/relationships/image" Target="../media/image22.png"/><Relationship Id="rId9" Type="http://schemas.openxmlformats.org/officeDocument/2006/relationships/image" Target="../media/image27.svg"/><Relationship Id="rId14" Type="http://schemas.openxmlformats.org/officeDocument/2006/relationships/image" Target="../media/image32.png"/><Relationship Id="rId22" Type="http://schemas.openxmlformats.org/officeDocument/2006/relationships/image" Target="../media/image40.png"/><Relationship Id="rId27" Type="http://schemas.openxmlformats.org/officeDocument/2006/relationships/image" Target="../media/image45.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3020779" y="4388447"/>
            <a:ext cx="14062543" cy="2208608"/>
          </a:xfrm>
          <a:ln>
            <a:noFill/>
          </a:ln>
        </p:spPr>
        <p:txBody>
          <a:bodyPr>
            <a:normAutofit lnSpcReduction="10000"/>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marL="0" indent="0" algn="ctr">
              <a:buNone/>
            </a:pPr>
            <a:r>
              <a:rPr lang="en-US" sz="7915" dirty="0">
                <a:solidFill>
                  <a:srgbClr val="005FBF"/>
                </a:solidFill>
                <a:latin typeface="Arial" panose="020B0604020202020204" pitchFamily="34" charset="0"/>
                <a:cs typeface="Arial" panose="020B0604020202020204" pitchFamily="34" charset="0"/>
              </a:rPr>
              <a:t>GM Cancer Board</a:t>
            </a:r>
          </a:p>
          <a:p>
            <a:pPr marL="0" indent="0" algn="ctr">
              <a:buNone/>
            </a:pPr>
            <a:r>
              <a:rPr lang="en-US" sz="6761" dirty="0">
                <a:solidFill>
                  <a:srgbClr val="005FBF"/>
                </a:solidFill>
                <a:latin typeface="Arial" panose="020B0604020202020204" pitchFamily="34" charset="0"/>
                <a:cs typeface="Arial" panose="020B0604020202020204" pitchFamily="34" charset="0"/>
              </a:rPr>
              <a:t>19</a:t>
            </a:r>
            <a:r>
              <a:rPr lang="en-US" sz="6761" baseline="30000" dirty="0">
                <a:solidFill>
                  <a:srgbClr val="005FBF"/>
                </a:solidFill>
                <a:latin typeface="Arial" panose="020B0604020202020204" pitchFamily="34" charset="0"/>
                <a:cs typeface="Arial" panose="020B0604020202020204" pitchFamily="34" charset="0"/>
              </a:rPr>
              <a:t>th</a:t>
            </a:r>
            <a:r>
              <a:rPr lang="en-US" sz="6761" dirty="0">
                <a:solidFill>
                  <a:srgbClr val="005FBF"/>
                </a:solidFill>
                <a:latin typeface="Arial" panose="020B0604020202020204" pitchFamily="34" charset="0"/>
                <a:cs typeface="Arial" panose="020B0604020202020204" pitchFamily="34" charset="0"/>
              </a:rPr>
              <a:t> May 2025</a:t>
            </a:r>
          </a:p>
        </p:txBody>
      </p:sp>
    </p:spTree>
    <p:extLst>
      <p:ext uri="{BB962C8B-B14F-4D97-AF65-F5344CB8AC3E}">
        <p14:creationId xmlns:p14="http://schemas.microsoft.com/office/powerpoint/2010/main" val="1093418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1E00B6DE-BDF7-0C1A-A49A-CAD6B617CDCD}"/>
              </a:ext>
            </a:extLst>
          </p:cNvPr>
          <p:cNvGraphicFramePr>
            <a:graphicFrameLocks noGrp="1"/>
          </p:cNvGraphicFramePr>
          <p:nvPr/>
        </p:nvGraphicFramePr>
        <p:xfrm>
          <a:off x="7671017" y="5798680"/>
          <a:ext cx="11669415" cy="4544388"/>
        </p:xfrm>
        <a:graphic>
          <a:graphicData uri="http://schemas.openxmlformats.org/drawingml/2006/table">
            <a:tbl>
              <a:tblPr/>
              <a:tblGrid>
                <a:gridCol w="5747301">
                  <a:extLst>
                    <a:ext uri="{9D8B030D-6E8A-4147-A177-3AD203B41FA5}">
                      <a16:colId xmlns:a16="http://schemas.microsoft.com/office/drawing/2014/main" val="1172736867"/>
                    </a:ext>
                  </a:extLst>
                </a:gridCol>
                <a:gridCol w="2090159">
                  <a:extLst>
                    <a:ext uri="{9D8B030D-6E8A-4147-A177-3AD203B41FA5}">
                      <a16:colId xmlns:a16="http://schemas.microsoft.com/office/drawing/2014/main" val="4029409207"/>
                    </a:ext>
                  </a:extLst>
                </a:gridCol>
                <a:gridCol w="2107575">
                  <a:extLst>
                    <a:ext uri="{9D8B030D-6E8A-4147-A177-3AD203B41FA5}">
                      <a16:colId xmlns:a16="http://schemas.microsoft.com/office/drawing/2014/main" val="2210153924"/>
                    </a:ext>
                  </a:extLst>
                </a:gridCol>
                <a:gridCol w="1724380">
                  <a:extLst>
                    <a:ext uri="{9D8B030D-6E8A-4147-A177-3AD203B41FA5}">
                      <a16:colId xmlns:a16="http://schemas.microsoft.com/office/drawing/2014/main" val="860398427"/>
                    </a:ext>
                  </a:extLst>
                </a:gridCol>
              </a:tblGrid>
              <a:tr h="413087">
                <a:tc>
                  <a:txBody>
                    <a:bodyPr/>
                    <a:lstStyle/>
                    <a:p>
                      <a:pPr algn="l" fontAlgn="b"/>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4561" marR="4561" marT="4561"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ctr" fontAlgn="b"/>
                      <a:r>
                        <a:rPr lang="en-GB" sz="2000" b="1" i="0" u="none" strike="noStrike" dirty="0">
                          <a:solidFill>
                            <a:srgbClr val="000000"/>
                          </a:solidFill>
                          <a:effectLst/>
                          <a:latin typeface="Arial" panose="020B0604020202020204" pitchFamily="34" charset="0"/>
                          <a:cs typeface="Arial" panose="020B0604020202020204" pitchFamily="34" charset="0"/>
                        </a:rPr>
                        <a:t>GM Programme Budget 25/26</a:t>
                      </a:r>
                    </a:p>
                  </a:txBody>
                  <a:tcPr marL="108309" marR="108309" marT="54153" marB="54153"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78065011"/>
                  </a:ext>
                </a:extLst>
              </a:tr>
              <a:tr h="362400">
                <a:tc>
                  <a:txBody>
                    <a:bodyPr/>
                    <a:lstStyle/>
                    <a:p>
                      <a:pPr algn="l" fontAlgn="b"/>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4561" marR="4561" marT="4561"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2000" b="0" i="1" u="none" strike="noStrike" dirty="0">
                          <a:solidFill>
                            <a:srgbClr val="000000"/>
                          </a:solidFill>
                          <a:effectLst/>
                          <a:latin typeface="Arial" panose="020B0604020202020204" pitchFamily="34" charset="0"/>
                          <a:cs typeface="Arial" panose="020B0604020202020204" pitchFamily="34" charset="0"/>
                        </a:rPr>
                        <a:t>Original</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1" u="none" strike="noStrike" dirty="0">
                          <a:solidFill>
                            <a:srgbClr val="000000"/>
                          </a:solidFill>
                          <a:effectLst/>
                          <a:latin typeface="Arial" panose="020B0604020202020204" pitchFamily="34" charset="0"/>
                          <a:cs typeface="Arial" panose="020B0604020202020204" pitchFamily="34" charset="0"/>
                        </a:rPr>
                        <a:t>Reduced</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1" u="none" strike="noStrike" dirty="0">
                          <a:solidFill>
                            <a:srgbClr val="000000"/>
                          </a:solidFill>
                          <a:effectLst/>
                          <a:latin typeface="Arial" panose="020B0604020202020204" pitchFamily="34" charset="0"/>
                          <a:cs typeface="Arial" panose="020B0604020202020204" pitchFamily="34" charset="0"/>
                        </a:rPr>
                        <a:t>Variance</a:t>
                      </a:r>
                    </a:p>
                  </a:txBody>
                  <a:tcPr marL="4561" marR="4561" marT="4561"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6370762"/>
                  </a:ext>
                </a:extLst>
              </a:tr>
              <a:tr h="362400">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Invitations </a:t>
                      </a:r>
                      <a:r>
                        <a:rPr lang="en-GB" sz="2000" b="0" i="1" u="none" strike="noStrike" dirty="0">
                          <a:solidFill>
                            <a:srgbClr val="000000"/>
                          </a:solidFill>
                          <a:effectLst/>
                          <a:latin typeface="Arial" panose="020B0604020202020204" pitchFamily="34" charset="0"/>
                          <a:cs typeface="Arial" panose="020B0604020202020204" pitchFamily="34" charset="0"/>
                        </a:rPr>
                        <a:t>(-6%)</a:t>
                      </a:r>
                    </a:p>
                  </a:txBody>
                  <a:tcPr marL="4561" marR="4561" marT="456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121083</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113723</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en-GB" sz="2000" b="0" i="0" u="none" strike="noStrike">
                          <a:solidFill>
                            <a:srgbClr val="FF0000"/>
                          </a:solidFill>
                          <a:effectLst/>
                          <a:latin typeface="Arial" panose="020B0604020202020204" pitchFamily="34" charset="0"/>
                          <a:cs typeface="Arial" panose="020B0604020202020204" pitchFamily="34" charset="0"/>
                        </a:rPr>
                        <a:t>7360</a:t>
                      </a:r>
                    </a:p>
                  </a:txBody>
                  <a:tcPr marL="7521" marR="7521" marT="7521"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6503600"/>
                  </a:ext>
                </a:extLst>
              </a:tr>
              <a:tr h="333698">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LHC</a:t>
                      </a:r>
                    </a:p>
                  </a:txBody>
                  <a:tcPr marL="4561" marR="4561" marT="456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80520</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75632</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en-GB" sz="2000" b="0" i="0" u="none" strike="noStrike">
                          <a:solidFill>
                            <a:srgbClr val="FF0000"/>
                          </a:solidFill>
                          <a:effectLst/>
                          <a:latin typeface="Arial" panose="020B0604020202020204" pitchFamily="34" charset="0"/>
                          <a:cs typeface="Arial" panose="020B0604020202020204" pitchFamily="34" charset="0"/>
                        </a:rPr>
                        <a:t>4888</a:t>
                      </a:r>
                    </a:p>
                  </a:txBody>
                  <a:tcPr marL="7521" marR="7521" marT="7521"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93080945"/>
                  </a:ext>
                </a:extLst>
              </a:tr>
              <a:tr h="333698">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Total scans (only baseline scans reduced)</a:t>
                      </a:r>
                    </a:p>
                  </a:txBody>
                  <a:tcPr marL="4561" marR="4561" marT="456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53942</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53333</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en-GB" sz="2000" b="0" i="0" u="none" strike="noStrike" dirty="0">
                          <a:solidFill>
                            <a:srgbClr val="FF0000"/>
                          </a:solidFill>
                          <a:effectLst/>
                          <a:latin typeface="Arial" panose="020B0604020202020204" pitchFamily="34" charset="0"/>
                          <a:cs typeface="Arial" panose="020B0604020202020204" pitchFamily="34" charset="0"/>
                        </a:rPr>
                        <a:t>609</a:t>
                      </a:r>
                    </a:p>
                  </a:txBody>
                  <a:tcPr marL="7521" marR="7521" marT="7521"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6305708"/>
                  </a:ext>
                </a:extLst>
              </a:tr>
              <a:tr h="333698">
                <a:tc gridSpan="4">
                  <a:txBody>
                    <a:bodyPr/>
                    <a:lstStyle/>
                    <a:p>
                      <a:pPr algn="ctr" fontAlgn="b"/>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7521" marR="7521" marT="75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pPr algn="l" fontAlgn="b"/>
                      <a:endParaRPr lang="en-GB" sz="2800" b="0" i="0" u="none" strike="noStrike">
                        <a:solidFill>
                          <a:srgbClr val="000000"/>
                        </a:solidFill>
                        <a:effectLst/>
                        <a:latin typeface="Aptos" panose="020B000402020202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en-GB" sz="2800" b="0" i="0" u="none" strike="noStrike" dirty="0">
                        <a:solidFill>
                          <a:srgbClr val="000000"/>
                        </a:solidFill>
                        <a:effectLst/>
                        <a:latin typeface="Aptos" panose="020B0004020202020204" pitchFamily="34" charset="0"/>
                      </a:endParaRPr>
                    </a:p>
                  </a:txBody>
                  <a:tcPr marL="6350" marR="6350" marT="635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en-GB" sz="2800" b="0" i="0" u="none" strike="noStrike" dirty="0">
                        <a:solidFill>
                          <a:srgbClr val="000000"/>
                        </a:solidFill>
                        <a:effectLst/>
                        <a:latin typeface="Aptos" panose="020B0004020202020204" pitchFamily="34" charset="0"/>
                      </a:endParaRPr>
                    </a:p>
                  </a:txBody>
                  <a:tcPr marL="6350" marR="6350" marT="635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0375621"/>
                  </a:ext>
                </a:extLst>
              </a:tr>
              <a:tr h="614118">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NHSE allocation for GM programme</a:t>
                      </a:r>
                      <a:br>
                        <a:rPr lang="en-GB" sz="2000" b="0" i="0" u="none" strike="noStrike" dirty="0">
                          <a:solidFill>
                            <a:srgbClr val="000000"/>
                          </a:solidFill>
                          <a:effectLst/>
                          <a:latin typeface="Arial" panose="020B0604020202020204" pitchFamily="34" charset="0"/>
                          <a:cs typeface="Arial" panose="020B0604020202020204" pitchFamily="34" charset="0"/>
                        </a:rPr>
                      </a:br>
                      <a:r>
                        <a:rPr lang="en-GB" sz="2000" b="0" i="0" u="none" strike="noStrike" dirty="0">
                          <a:solidFill>
                            <a:srgbClr val="000000"/>
                          </a:solidFill>
                          <a:effectLst/>
                          <a:latin typeface="Arial" panose="020B0604020202020204" pitchFamily="34" charset="0"/>
                          <a:cs typeface="Arial" panose="020B0604020202020204" pitchFamily="34" charset="0"/>
                        </a:rPr>
                        <a:t>(£50/LHC, £255/CT scan)</a:t>
                      </a:r>
                    </a:p>
                  </a:txBody>
                  <a:tcPr marL="4561" marR="4561" marT="456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 £17,781,239 </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chemeClr val="tx1"/>
                          </a:solidFill>
                          <a:effectLst/>
                          <a:latin typeface="Arial" panose="020B0604020202020204" pitchFamily="34" charset="0"/>
                          <a:cs typeface="Arial" panose="020B0604020202020204" pitchFamily="34" charset="0"/>
                        </a:rPr>
                        <a:t> £17,383,322*</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FF0000"/>
                          </a:solidFill>
                          <a:effectLst/>
                          <a:latin typeface="Arial" panose="020B0604020202020204" pitchFamily="34" charset="0"/>
                          <a:cs typeface="Arial" panose="020B0604020202020204" pitchFamily="34" charset="0"/>
                        </a:rPr>
                        <a:t>£397,917</a:t>
                      </a:r>
                    </a:p>
                  </a:txBody>
                  <a:tcPr marL="4561" marR="4561" marT="4561"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5523907"/>
                  </a:ext>
                </a:extLst>
              </a:tr>
              <a:tr h="872266">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Provider income</a:t>
                      </a:r>
                      <a:br>
                        <a:rPr lang="en-GB" sz="2000" b="0" i="0" u="none" strike="noStrike" dirty="0">
                          <a:solidFill>
                            <a:srgbClr val="000000"/>
                          </a:solidFill>
                          <a:effectLst/>
                          <a:latin typeface="Arial" panose="020B0604020202020204" pitchFamily="34" charset="0"/>
                          <a:cs typeface="Arial" panose="020B0604020202020204" pitchFamily="34" charset="0"/>
                        </a:rPr>
                      </a:br>
                      <a:r>
                        <a:rPr lang="en-GB" sz="2000" b="1" i="0" u="none" strike="noStrike" dirty="0">
                          <a:solidFill>
                            <a:srgbClr val="00CC99"/>
                          </a:solidFill>
                          <a:effectLst/>
                          <a:latin typeface="Arial" panose="020B0604020202020204" pitchFamily="34" charset="0"/>
                          <a:cs typeface="Arial" panose="020B0604020202020204" pitchFamily="34" charset="0"/>
                        </a:rPr>
                        <a:t>£49/LHC, £253.50/CT scan (25/26) </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4561" marR="4561" marT="456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1" i="0" u="none" strike="noStrike" dirty="0">
                          <a:solidFill>
                            <a:srgbClr val="FF66CC"/>
                          </a:solidFill>
                          <a:effectLst/>
                          <a:latin typeface="Arial" panose="020B0604020202020204" pitchFamily="34" charset="0"/>
                          <a:cs typeface="Arial" panose="020B0604020202020204" pitchFamily="34" charset="0"/>
                        </a:rPr>
                        <a:t>-</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1" i="0" u="none" strike="noStrike" dirty="0">
                          <a:solidFill>
                            <a:srgbClr val="00CC99"/>
                          </a:solidFill>
                          <a:effectLst/>
                          <a:latin typeface="Arial" panose="020B0604020202020204" pitchFamily="34" charset="0"/>
                          <a:cs typeface="Arial" panose="020B0604020202020204" pitchFamily="34" charset="0"/>
                        </a:rPr>
                        <a:t> £17,225,884 </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GB" sz="1600" b="0" i="0" u="none" strike="noStrike" dirty="0">
                        <a:solidFill>
                          <a:srgbClr val="FF0000"/>
                        </a:solidFill>
                        <a:effectLst/>
                        <a:latin typeface="Arial" panose="020B0604020202020204" pitchFamily="34" charset="0"/>
                        <a:cs typeface="Arial" panose="020B0604020202020204" pitchFamily="34" charset="0"/>
                      </a:endParaRPr>
                    </a:p>
                  </a:txBody>
                  <a:tcPr marL="4561" marR="4561" marT="4561"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899501"/>
                  </a:ext>
                </a:extLst>
              </a:tr>
              <a:tr h="918897">
                <a:tc>
                  <a:txBody>
                    <a:bodyPr/>
                    <a:lstStyle/>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Cancer Alliance income</a:t>
                      </a:r>
                    </a:p>
                    <a:p>
                      <a:pPr algn="l" fontAlgn="b"/>
                      <a:r>
                        <a:rPr lang="en-GB" sz="2000" b="0" i="0" u="none" strike="noStrike" dirty="0">
                          <a:solidFill>
                            <a:srgbClr val="000000"/>
                          </a:solidFill>
                          <a:effectLst/>
                          <a:latin typeface="Arial" panose="020B0604020202020204" pitchFamily="34" charset="0"/>
                          <a:cs typeface="Arial" panose="020B0604020202020204" pitchFamily="34" charset="0"/>
                        </a:rPr>
                        <a:t>(programme management, primary care input comms/engagement)</a:t>
                      </a:r>
                    </a:p>
                  </a:txBody>
                  <a:tcPr marL="4561" marR="4561" marT="456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1" i="0" u="none" strike="noStrike" dirty="0">
                          <a:solidFill>
                            <a:srgbClr val="FF66CC"/>
                          </a:solidFill>
                          <a:effectLst/>
                          <a:latin typeface="Arial" panose="020B0604020202020204" pitchFamily="34" charset="0"/>
                          <a:cs typeface="Arial" panose="020B0604020202020204" pitchFamily="34" charset="0"/>
                        </a:rPr>
                        <a:t>-</a:t>
                      </a:r>
                    </a:p>
                  </a:txBody>
                  <a:tcPr marL="4561" marR="4561" marT="4561"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 </a:t>
                      </a:r>
                      <a:r>
                        <a:rPr lang="en-GB" sz="2000" b="1" i="0" u="none" strike="noStrike" dirty="0">
                          <a:solidFill>
                            <a:srgbClr val="00CC99"/>
                          </a:solidFill>
                          <a:effectLst/>
                          <a:latin typeface="Arial" panose="020B0604020202020204" pitchFamily="34" charset="0"/>
                          <a:cs typeface="Arial" panose="020B0604020202020204" pitchFamily="34" charset="0"/>
                        </a:rPr>
                        <a:t>£155,632 </a:t>
                      </a:r>
                    </a:p>
                  </a:txBody>
                  <a:tcPr marL="4561" marR="4561" marT="456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rial" panose="020B0604020202020204" pitchFamily="34" charset="0"/>
                          <a:cs typeface="Arial" panose="020B0604020202020204" pitchFamily="34" charset="0"/>
                        </a:rPr>
                        <a:t>-</a:t>
                      </a:r>
                    </a:p>
                  </a:txBody>
                  <a:tcPr marL="4561" marR="4561" marT="4561"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3477424"/>
                  </a:ext>
                </a:extLst>
              </a:tr>
            </a:tbl>
          </a:graphicData>
        </a:graphic>
      </p:graphicFrame>
      <p:sp>
        <p:nvSpPr>
          <p:cNvPr id="9" name="TextBox 8">
            <a:extLst>
              <a:ext uri="{FF2B5EF4-FFF2-40B4-BE49-F238E27FC236}">
                <a16:creationId xmlns:a16="http://schemas.microsoft.com/office/drawing/2014/main" id="{7ADB8673-7DA2-5640-C618-EEF54AC997FB}"/>
              </a:ext>
            </a:extLst>
          </p:cNvPr>
          <p:cNvSpPr txBox="1"/>
          <p:nvPr/>
        </p:nvSpPr>
        <p:spPr>
          <a:xfrm>
            <a:off x="619665" y="6100710"/>
            <a:ext cx="6768276" cy="3970318"/>
          </a:xfrm>
          <a:prstGeom prst="rect">
            <a:avLst/>
          </a:prstGeom>
          <a:noFill/>
        </p:spPr>
        <p:txBody>
          <a:bodyPr wrap="square">
            <a:spAutoFit/>
          </a:bodyPr>
          <a:lstStyle/>
          <a:p>
            <a:pPr marL="342885" indent="-342885">
              <a:buFont typeface="Arial" panose="020B0604020202020204" pitchFamily="34" charset="0"/>
              <a:buChar char="•"/>
            </a:pPr>
            <a:r>
              <a:rPr lang="en-GB" sz="2800" dirty="0">
                <a:latin typeface="Arial" panose="020B0604020202020204" pitchFamily="34" charset="0"/>
                <a:cs typeface="Arial" panose="020B0604020202020204" pitchFamily="34" charset="0"/>
              </a:rPr>
              <a:t>repeat scans prioritised, </a:t>
            </a:r>
          </a:p>
          <a:p>
            <a:pPr marL="342885" indent="-342885">
              <a:buFont typeface="Arial" panose="020B0604020202020204" pitchFamily="34" charset="0"/>
              <a:buChar char="•"/>
            </a:pPr>
            <a:r>
              <a:rPr lang="en-GB" sz="2800" dirty="0">
                <a:latin typeface="Arial" panose="020B0604020202020204" pitchFamily="34" charset="0"/>
                <a:cs typeface="Arial" panose="020B0604020202020204" pitchFamily="34" charset="0"/>
              </a:rPr>
              <a:t>avoidance of contractual financial penalties, </a:t>
            </a:r>
          </a:p>
          <a:p>
            <a:pPr marL="342885" indent="-342885">
              <a:buFont typeface="Arial" panose="020B0604020202020204" pitchFamily="34" charset="0"/>
              <a:buChar char="•"/>
            </a:pPr>
            <a:r>
              <a:rPr lang="en-GB" sz="2800" dirty="0">
                <a:latin typeface="Arial" panose="020B0604020202020204" pitchFamily="34" charset="0"/>
                <a:cs typeface="Arial" panose="020B0604020202020204" pitchFamily="34" charset="0"/>
              </a:rPr>
              <a:t>minimise disruption to NHS providers </a:t>
            </a:r>
          </a:p>
          <a:p>
            <a:pPr marL="342885" indent="-342885">
              <a:buFont typeface="Arial" panose="020B0604020202020204" pitchFamily="34" charset="0"/>
              <a:buChar char="•"/>
            </a:pPr>
            <a:r>
              <a:rPr lang="en-GB" sz="2800" dirty="0">
                <a:latin typeface="Arial" panose="020B0604020202020204" pitchFamily="34" charset="0"/>
                <a:cs typeface="Arial" panose="020B0604020202020204" pitchFamily="34" charset="0"/>
              </a:rPr>
              <a:t>prioritisation of areas of high mortality following needs assessment</a:t>
            </a:r>
          </a:p>
          <a:p>
            <a:pPr marL="342885" indent="-342885">
              <a:buFont typeface="Arial" panose="020B0604020202020204" pitchFamily="34" charset="0"/>
              <a:buChar char="•"/>
            </a:pPr>
            <a:r>
              <a:rPr lang="en-GB" sz="2800" dirty="0">
                <a:latin typeface="Arial" panose="020B0604020202020204" pitchFamily="34" charset="0"/>
                <a:cs typeface="Arial" panose="020B0604020202020204" pitchFamily="34" charset="0"/>
              </a:rPr>
              <a:t>feasibility assessment to determine which alliances are possible to deliver against their plans</a:t>
            </a:r>
          </a:p>
        </p:txBody>
      </p:sp>
      <p:sp>
        <p:nvSpPr>
          <p:cNvPr id="11" name="TextBox 10">
            <a:extLst>
              <a:ext uri="{FF2B5EF4-FFF2-40B4-BE49-F238E27FC236}">
                <a16:creationId xmlns:a16="http://schemas.microsoft.com/office/drawing/2014/main" id="{F46F815B-3A85-4B36-CF7B-5FF15C637CB1}"/>
              </a:ext>
            </a:extLst>
          </p:cNvPr>
          <p:cNvSpPr txBox="1"/>
          <p:nvPr/>
        </p:nvSpPr>
        <p:spPr>
          <a:xfrm>
            <a:off x="545194" y="2070757"/>
            <a:ext cx="13968572" cy="3970318"/>
          </a:xfrm>
          <a:prstGeom prst="rect">
            <a:avLst/>
          </a:prstGeom>
          <a:noFill/>
        </p:spPr>
        <p:txBody>
          <a:bodyPr wrap="square">
            <a:spAutoFit/>
          </a:bodyPr>
          <a:lstStyle/>
          <a:p>
            <a:r>
              <a:rPr lang="en-GB" sz="2800" dirty="0">
                <a:latin typeface="Arial" panose="020B0604020202020204" pitchFamily="34" charset="0"/>
                <a:cs typeface="Arial" panose="020B0604020202020204" pitchFamily="34" charset="0"/>
              </a:rPr>
              <a:t>Following negotiation with cancer alliances,</a:t>
            </a:r>
            <a:r>
              <a:rPr lang="en-GB" sz="2800" b="1" dirty="0">
                <a:latin typeface="Arial" panose="020B0604020202020204" pitchFamily="34" charset="0"/>
                <a:cs typeface="Arial" panose="020B0604020202020204" pitchFamily="34" charset="0"/>
              </a:rPr>
              <a:t> £26m worth of activity has been scaled back from plans </a:t>
            </a:r>
            <a:r>
              <a:rPr lang="en-GB" sz="2800" dirty="0">
                <a:latin typeface="Arial" panose="020B0604020202020204" pitchFamily="34" charset="0"/>
                <a:cs typeface="Arial" panose="020B0604020202020204" pitchFamily="34" charset="0"/>
              </a:rPr>
              <a:t>resulting in a planned national programme budget of £167m for 25/26.</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The overall decrease in funding is </a:t>
            </a:r>
            <a:r>
              <a:rPr lang="en-GB" sz="2800" b="1" dirty="0">
                <a:latin typeface="Arial" panose="020B0604020202020204" pitchFamily="34" charset="0"/>
                <a:cs typeface="Arial" panose="020B0604020202020204" pitchFamily="34" charset="0"/>
              </a:rPr>
              <a:t>not uniform across cancer alliances </a:t>
            </a:r>
            <a:r>
              <a:rPr lang="en-GB" sz="2800" dirty="0">
                <a:latin typeface="Arial" panose="020B0604020202020204" pitchFamily="34" charset="0"/>
                <a:cs typeface="Arial" panose="020B0604020202020204" pitchFamily="34" charset="0"/>
              </a:rPr>
              <a:t>with some having to reduce their trajectories by as much as 60%. Some alliances have been disproportionately affected by these decisions. </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Programmes were assessed on the following criteria </a:t>
            </a:r>
          </a:p>
        </p:txBody>
      </p:sp>
      <p:sp>
        <p:nvSpPr>
          <p:cNvPr id="16" name="Text Placeholder 17">
            <a:extLst>
              <a:ext uri="{FF2B5EF4-FFF2-40B4-BE49-F238E27FC236}">
                <a16:creationId xmlns:a16="http://schemas.microsoft.com/office/drawing/2014/main" id="{D62532C8-11B7-3304-1EE1-84D1BBDF24F8}"/>
              </a:ext>
            </a:extLst>
          </p:cNvPr>
          <p:cNvSpPr txBox="1">
            <a:spLocks/>
          </p:cNvSpPr>
          <p:nvPr/>
        </p:nvSpPr>
        <p:spPr>
          <a:xfrm>
            <a:off x="619664" y="614469"/>
            <a:ext cx="13536555" cy="576024"/>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GB" sz="5999" b="1" dirty="0">
                <a:solidFill>
                  <a:srgbClr val="0D86A1"/>
                </a:solidFill>
                <a:latin typeface="Arial" panose="020B0604020202020204" pitchFamily="34" charset="0"/>
                <a:cs typeface="Arial" panose="020B0604020202020204" pitchFamily="34" charset="0"/>
              </a:rPr>
              <a:t>25/26 Plans – Finance </a:t>
            </a:r>
          </a:p>
        </p:txBody>
      </p:sp>
    </p:spTree>
    <p:extLst>
      <p:ext uri="{BB962C8B-B14F-4D97-AF65-F5344CB8AC3E}">
        <p14:creationId xmlns:p14="http://schemas.microsoft.com/office/powerpoint/2010/main" val="2150922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91ACF2-8827-DCF7-0EFF-A7B8BF612956}"/>
              </a:ext>
            </a:extLst>
          </p:cNvPr>
          <p:cNvSpPr>
            <a:spLocks noGrp="1"/>
          </p:cNvSpPr>
          <p:nvPr>
            <p:ph type="body" sz="quarter" idx="11"/>
          </p:nvPr>
        </p:nvSpPr>
        <p:spPr>
          <a:xfrm>
            <a:off x="403655" y="398460"/>
            <a:ext cx="14184580" cy="1375386"/>
          </a:xfrm>
        </p:spPr>
        <p:txBody>
          <a:bodyPr/>
          <a:lstStyle/>
          <a:p>
            <a:r>
              <a:rPr lang="en-GB" dirty="0"/>
              <a:t>25/26 Plans – NHSE Deliverables </a:t>
            </a:r>
          </a:p>
        </p:txBody>
      </p:sp>
      <p:sp>
        <p:nvSpPr>
          <p:cNvPr id="5" name="TextBox 4">
            <a:extLst>
              <a:ext uri="{FF2B5EF4-FFF2-40B4-BE49-F238E27FC236}">
                <a16:creationId xmlns:a16="http://schemas.microsoft.com/office/drawing/2014/main" id="{EF7AD7C9-42DD-9660-071D-FCC0E837321C}"/>
              </a:ext>
            </a:extLst>
          </p:cNvPr>
          <p:cNvSpPr txBox="1"/>
          <p:nvPr/>
        </p:nvSpPr>
        <p:spPr>
          <a:xfrm>
            <a:off x="434468" y="2093824"/>
            <a:ext cx="14184582" cy="1107354"/>
          </a:xfrm>
          <a:prstGeom prst="rect">
            <a:avLst/>
          </a:prstGeom>
          <a:noFill/>
        </p:spPr>
        <p:txBody>
          <a:bodyPr wrap="square">
            <a:spAutoFit/>
          </a:bodyPr>
          <a:lstStyle/>
          <a:p>
            <a:pPr marL="457179" indent="-457179">
              <a:buFont typeface="Arial" panose="020B0604020202020204" pitchFamily="34" charset="0"/>
              <a:buChar char="•"/>
            </a:pPr>
            <a:r>
              <a:rPr lang="en-GB" sz="3298" dirty="0">
                <a:latin typeface="Arial" panose="020B0604020202020204" pitchFamily="34" charset="0"/>
                <a:cs typeface="Arial" panose="020B0604020202020204" pitchFamily="34" charset="0"/>
              </a:rPr>
              <a:t>Invitations, Lung Health Checks and CT scans (incident, prevalent &amp; nodule surveillance) to trajectory. </a:t>
            </a:r>
          </a:p>
        </p:txBody>
      </p:sp>
      <p:sp>
        <p:nvSpPr>
          <p:cNvPr id="3" name="TextBox 2">
            <a:extLst>
              <a:ext uri="{FF2B5EF4-FFF2-40B4-BE49-F238E27FC236}">
                <a16:creationId xmlns:a16="http://schemas.microsoft.com/office/drawing/2014/main" id="{EC99EB11-8A72-0523-9EA5-E5FDCD40BB78}"/>
              </a:ext>
            </a:extLst>
          </p:cNvPr>
          <p:cNvSpPr txBox="1"/>
          <p:nvPr/>
        </p:nvSpPr>
        <p:spPr>
          <a:xfrm>
            <a:off x="403655" y="3386749"/>
            <a:ext cx="16663888" cy="5674951"/>
          </a:xfrm>
          <a:prstGeom prst="rect">
            <a:avLst/>
          </a:prstGeom>
          <a:noFill/>
        </p:spPr>
        <p:txBody>
          <a:bodyPr wrap="square">
            <a:spAutoFit/>
          </a:bodyPr>
          <a:lstStyle/>
          <a:p>
            <a:pPr marL="457179" indent="-457179">
              <a:buFont typeface="Arial" panose="020B0604020202020204" pitchFamily="34" charset="0"/>
              <a:buChar char="•"/>
            </a:pPr>
            <a:r>
              <a:rPr lang="en-GB" sz="3298" dirty="0">
                <a:latin typeface="Arial" panose="020B0604020202020204" pitchFamily="34" charset="0"/>
                <a:cs typeface="Arial" panose="020B0604020202020204" pitchFamily="34" charset="0"/>
              </a:rPr>
              <a:t>Increase uptake of LHCs to 55% (in year) and maximise coverage of follow-up CT scans for those who qualify. </a:t>
            </a:r>
          </a:p>
          <a:p>
            <a:pPr marL="457179" indent="-457179">
              <a:buFont typeface="Arial" panose="020B0604020202020204" pitchFamily="34" charset="0"/>
              <a:buChar char="•"/>
            </a:pPr>
            <a:endParaRPr lang="en-GB" sz="3298" dirty="0">
              <a:latin typeface="Arial" panose="020B0604020202020204" pitchFamily="34" charset="0"/>
              <a:cs typeface="Arial" panose="020B0604020202020204" pitchFamily="34" charset="0"/>
            </a:endParaRPr>
          </a:p>
          <a:p>
            <a:pPr marL="457179" indent="-457179">
              <a:buFont typeface="Arial" panose="020B0604020202020204" pitchFamily="34" charset="0"/>
              <a:buChar char="•"/>
            </a:pPr>
            <a:r>
              <a:rPr lang="en-GB" sz="3298" dirty="0">
                <a:latin typeface="Arial" panose="020B0604020202020204" pitchFamily="34" charset="0"/>
                <a:cs typeface="Arial" panose="020B0604020202020204" pitchFamily="34" charset="0"/>
              </a:rPr>
              <a:t>Prepare for national patient level dataset and ICT system implementation .</a:t>
            </a:r>
          </a:p>
          <a:p>
            <a:pPr marL="457179" indent="-457179">
              <a:buFont typeface="Arial" panose="020B0604020202020204" pitchFamily="34" charset="0"/>
              <a:buChar char="•"/>
            </a:pPr>
            <a:endParaRPr lang="en-GB" sz="3298" dirty="0">
              <a:latin typeface="Arial" panose="020B0604020202020204" pitchFamily="34" charset="0"/>
              <a:cs typeface="Arial" panose="020B0604020202020204" pitchFamily="34" charset="0"/>
            </a:endParaRPr>
          </a:p>
          <a:p>
            <a:pPr marL="457179" indent="-457179">
              <a:buFont typeface="Arial" panose="020B0604020202020204" pitchFamily="34" charset="0"/>
              <a:buChar char="•"/>
            </a:pPr>
            <a:r>
              <a:rPr lang="en-GB" sz="3298" dirty="0">
                <a:latin typeface="Arial" panose="020B0604020202020204" pitchFamily="34" charset="0"/>
                <a:cs typeface="Arial" panose="020B0604020202020204" pitchFamily="34" charset="0"/>
              </a:rPr>
              <a:t>Minimise the reporting rate of non-clinically significant incidental findings, with a particular focus on mild CAC, in line with updated Incidental Findings Protocol.</a:t>
            </a:r>
          </a:p>
          <a:p>
            <a:pPr marL="457179" indent="-457179">
              <a:buFont typeface="Arial" panose="020B0604020202020204" pitchFamily="34" charset="0"/>
              <a:buChar char="•"/>
            </a:pPr>
            <a:endParaRPr lang="en-GB" sz="3298" dirty="0">
              <a:latin typeface="Arial" panose="020B0604020202020204" pitchFamily="34" charset="0"/>
              <a:cs typeface="Arial" panose="020B0604020202020204" pitchFamily="34" charset="0"/>
            </a:endParaRPr>
          </a:p>
          <a:p>
            <a:pPr marL="457179" indent="-457179">
              <a:buFont typeface="Arial" panose="020B0604020202020204" pitchFamily="34" charset="0"/>
              <a:buChar char="•"/>
            </a:pPr>
            <a:r>
              <a:rPr lang="en-GB" sz="3298" dirty="0">
                <a:latin typeface="Arial" panose="020B0604020202020204" pitchFamily="34" charset="0"/>
                <a:cs typeface="Arial" panose="020B0604020202020204" pitchFamily="34" charset="0"/>
              </a:rPr>
              <a:t>Conclude first invitations for HMR, Manchester, Oldham, Salford*, Tameside*, continue expansion across Bolton, Wigan, Bury, Stockport and invite the first patients from Trafford  </a:t>
            </a:r>
          </a:p>
        </p:txBody>
      </p:sp>
    </p:spTree>
    <p:extLst>
      <p:ext uri="{BB962C8B-B14F-4D97-AF65-F5344CB8AC3E}">
        <p14:creationId xmlns:p14="http://schemas.microsoft.com/office/powerpoint/2010/main" val="734463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91ACF2-8827-DCF7-0EFF-A7B8BF612956}"/>
              </a:ext>
            </a:extLst>
          </p:cNvPr>
          <p:cNvSpPr>
            <a:spLocks noGrp="1"/>
          </p:cNvSpPr>
          <p:nvPr>
            <p:ph type="body" sz="quarter" idx="11"/>
          </p:nvPr>
        </p:nvSpPr>
        <p:spPr>
          <a:xfrm>
            <a:off x="403655" y="398460"/>
            <a:ext cx="14184580" cy="1375386"/>
          </a:xfrm>
        </p:spPr>
        <p:txBody>
          <a:bodyPr/>
          <a:lstStyle/>
          <a:p>
            <a:r>
              <a:rPr lang="en-GB" dirty="0"/>
              <a:t>Future Challenges &amp; Considerations </a:t>
            </a:r>
          </a:p>
        </p:txBody>
      </p:sp>
      <p:sp>
        <p:nvSpPr>
          <p:cNvPr id="5" name="TextBox 4">
            <a:extLst>
              <a:ext uri="{FF2B5EF4-FFF2-40B4-BE49-F238E27FC236}">
                <a16:creationId xmlns:a16="http://schemas.microsoft.com/office/drawing/2014/main" id="{EF7AD7C9-42DD-9660-071D-FCC0E837321C}"/>
              </a:ext>
            </a:extLst>
          </p:cNvPr>
          <p:cNvSpPr txBox="1"/>
          <p:nvPr/>
        </p:nvSpPr>
        <p:spPr>
          <a:xfrm>
            <a:off x="434468" y="2198532"/>
            <a:ext cx="16863434" cy="5015476"/>
          </a:xfrm>
          <a:prstGeom prst="rect">
            <a:avLst/>
          </a:prstGeom>
          <a:noFill/>
        </p:spPr>
        <p:txBody>
          <a:bodyPr wrap="square">
            <a:spAutoFit/>
          </a:bodyPr>
          <a:lstStyle/>
          <a:p>
            <a:pPr marL="457179" indent="-457179">
              <a:buFont typeface="Arial" panose="020B0604020202020204" pitchFamily="34" charset="0"/>
              <a:buChar char="•"/>
            </a:pPr>
            <a:r>
              <a:rPr lang="en-GB" sz="3199" dirty="0">
                <a:latin typeface="Arial" panose="020B0604020202020204" pitchFamily="34" charset="0"/>
                <a:cs typeface="Arial" panose="020B0604020202020204" pitchFamily="34" charset="0"/>
              </a:rPr>
              <a:t>Awaiting national guidance on recall protocols for previously low-scoring LHC attendees (retro/prospective dates, next due date)</a:t>
            </a:r>
          </a:p>
          <a:p>
            <a:pPr marL="457179" indent="-457179">
              <a:buFont typeface="Arial" panose="020B0604020202020204" pitchFamily="34" charset="0"/>
              <a:buChar char="•"/>
            </a:pPr>
            <a:endParaRPr lang="en-GB" sz="3199" dirty="0">
              <a:latin typeface="Arial" panose="020B0604020202020204" pitchFamily="34" charset="0"/>
              <a:cs typeface="Arial" panose="020B0604020202020204" pitchFamily="34" charset="0"/>
            </a:endParaRPr>
          </a:p>
          <a:p>
            <a:pPr marL="457179" indent="-457179">
              <a:buFont typeface="Arial" panose="020B0604020202020204" pitchFamily="34" charset="0"/>
              <a:buChar char="•"/>
            </a:pPr>
            <a:r>
              <a:rPr lang="en-GB" sz="3199" dirty="0">
                <a:latin typeface="Arial" panose="020B0604020202020204" pitchFamily="34" charset="0"/>
                <a:cs typeface="Arial" panose="020B0604020202020204" pitchFamily="34" charset="0"/>
              </a:rPr>
              <a:t>The result of the multi-year SR will determine the rate at which we are able to expand the programme. Funding has been flat for 3 years.</a:t>
            </a:r>
          </a:p>
          <a:p>
            <a:pPr marL="457179" indent="-457179">
              <a:buFont typeface="Arial" panose="020B0604020202020204" pitchFamily="34" charset="0"/>
              <a:buChar char="•"/>
            </a:pPr>
            <a:endParaRPr lang="en-GB" sz="3199" dirty="0">
              <a:latin typeface="Arial" panose="020B0604020202020204" pitchFamily="34" charset="0"/>
              <a:cs typeface="Arial" panose="020B0604020202020204" pitchFamily="34" charset="0"/>
            </a:endParaRPr>
          </a:p>
          <a:p>
            <a:pPr marL="457179" indent="-457179">
              <a:buFont typeface="Arial" panose="020B0604020202020204" pitchFamily="34" charset="0"/>
              <a:buChar char="•"/>
            </a:pPr>
            <a:r>
              <a:rPr lang="en-GB" sz="3199" dirty="0">
                <a:latin typeface="Arial" panose="020B0604020202020204" pitchFamily="34" charset="0"/>
                <a:cs typeface="Arial" panose="020B0604020202020204" pitchFamily="34" charset="0"/>
              </a:rPr>
              <a:t>Once fully rolled out, the programme is expected to transition nationally to sit alongside the other national cancer screening programmes (Section 7a) – potential requirement to support</a:t>
            </a:r>
          </a:p>
          <a:p>
            <a:pPr marL="457179" indent="-457179">
              <a:buFont typeface="Arial" panose="020B0604020202020204" pitchFamily="34" charset="0"/>
              <a:buChar char="•"/>
            </a:pPr>
            <a:endParaRPr lang="en-GB" sz="3199"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77FD2AB-9877-3A15-0F6B-4B3B22273BDA}"/>
              </a:ext>
            </a:extLst>
          </p:cNvPr>
          <p:cNvSpPr txBox="1"/>
          <p:nvPr/>
        </p:nvSpPr>
        <p:spPr>
          <a:xfrm>
            <a:off x="403655" y="6884858"/>
            <a:ext cx="18988425" cy="2061590"/>
          </a:xfrm>
          <a:prstGeom prst="rect">
            <a:avLst/>
          </a:prstGeom>
          <a:noFill/>
        </p:spPr>
        <p:txBody>
          <a:bodyPr wrap="square">
            <a:spAutoFit/>
          </a:bodyPr>
          <a:lstStyle>
            <a:defPPr>
              <a:defRPr lang="en-US"/>
            </a:defPPr>
            <a:lvl1pPr marL="277246" indent="-277246">
              <a:buFont typeface="Arial" panose="020B0604020202020204" pitchFamily="34" charset="0"/>
              <a:buChar char="•"/>
              <a:defRPr sz="1940">
                <a:latin typeface="Arial" panose="020B0604020202020204" pitchFamily="34" charset="0"/>
                <a:cs typeface="Arial" panose="020B0604020202020204" pitchFamily="34" charset="0"/>
              </a:defRPr>
            </a:lvl1pPr>
          </a:lstStyle>
          <a:p>
            <a:r>
              <a:rPr lang="en-GB" sz="3199" dirty="0"/>
              <a:t>Shifts in screening cohort: aged-in vs. full spectrum, increase in planned activity with a reduction in lung health checks, risk within populations</a:t>
            </a:r>
          </a:p>
          <a:p>
            <a:endParaRPr lang="en-GB" sz="3199" dirty="0"/>
          </a:p>
          <a:p>
            <a:r>
              <a:rPr lang="en-GB" sz="3199" dirty="0"/>
              <a:t>Potential long-term impact on demand for diagnostics and treatment </a:t>
            </a:r>
          </a:p>
        </p:txBody>
      </p:sp>
    </p:spTree>
    <p:extLst>
      <p:ext uri="{BB962C8B-B14F-4D97-AF65-F5344CB8AC3E}">
        <p14:creationId xmlns:p14="http://schemas.microsoft.com/office/powerpoint/2010/main" val="872425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F3036C5A-56A4-2750-2E37-5C5D8D23D621}"/>
              </a:ext>
            </a:extLst>
          </p:cNvPr>
          <p:cNvSpPr txBox="1">
            <a:spLocks/>
          </p:cNvSpPr>
          <p:nvPr/>
        </p:nvSpPr>
        <p:spPr>
          <a:xfrm>
            <a:off x="613073" y="633589"/>
            <a:ext cx="8287180" cy="1375386"/>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5999" dirty="0"/>
              <a:t>Acknowledgements</a:t>
            </a:r>
          </a:p>
        </p:txBody>
      </p:sp>
      <p:sp>
        <p:nvSpPr>
          <p:cNvPr id="6" name="TextBox 5">
            <a:extLst>
              <a:ext uri="{FF2B5EF4-FFF2-40B4-BE49-F238E27FC236}">
                <a16:creationId xmlns:a16="http://schemas.microsoft.com/office/drawing/2014/main" id="{6484A612-0DEC-A69E-6F33-FC413B9F83F5}"/>
              </a:ext>
            </a:extLst>
          </p:cNvPr>
          <p:cNvSpPr txBox="1"/>
          <p:nvPr/>
        </p:nvSpPr>
        <p:spPr>
          <a:xfrm>
            <a:off x="613073" y="2008975"/>
            <a:ext cx="13235199" cy="397031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Professor Richard Booton, Programme Director, MFT</a:t>
            </a:r>
          </a:p>
          <a:p>
            <a:r>
              <a:rPr lang="en-GB" dirty="0">
                <a:latin typeface="Arial" panose="020B0604020202020204" pitchFamily="34" charset="0"/>
                <a:cs typeface="Arial" panose="020B0604020202020204" pitchFamily="34" charset="0"/>
              </a:rPr>
              <a:t>Zoe Merchant, Programme Manager, MFT</a:t>
            </a:r>
          </a:p>
          <a:p>
            <a:r>
              <a:rPr lang="en-GB" dirty="0">
                <a:latin typeface="Arial" panose="020B0604020202020204" pitchFamily="34" charset="0"/>
                <a:cs typeface="Arial" panose="020B0604020202020204" pitchFamily="34" charset="0"/>
              </a:rPr>
              <a:t>Dr Haval Balata, Responsible Clinician, MFT</a:t>
            </a:r>
          </a:p>
          <a:p>
            <a:r>
              <a:rPr lang="en-GB" dirty="0">
                <a:latin typeface="Arial" panose="020B0604020202020204" pitchFamily="34" charset="0"/>
                <a:cs typeface="Arial" panose="020B0604020202020204" pitchFamily="34" charset="0"/>
              </a:rPr>
              <a:t>Professor Phil Crosbie, Research Lead, MFT</a:t>
            </a:r>
          </a:p>
          <a:p>
            <a:r>
              <a:rPr lang="en-GB" dirty="0">
                <a:latin typeface="Arial" panose="020B0604020202020204" pitchFamily="34" charset="0"/>
                <a:cs typeface="Arial" panose="020B0604020202020204" pitchFamily="34" charset="0"/>
              </a:rPr>
              <a:t>Kath Hewitt, Responsible Assessor, MFT</a:t>
            </a:r>
          </a:p>
          <a:p>
            <a:r>
              <a:rPr lang="en-GB" dirty="0">
                <a:latin typeface="Arial" panose="020B0604020202020204" pitchFamily="34" charset="0"/>
                <a:cs typeface="Arial" panose="020B0604020202020204" pitchFamily="34" charset="0"/>
              </a:rPr>
              <a:t>Dr Anna Sharman, Responsible Radiologist, MFT</a:t>
            </a:r>
          </a:p>
          <a:p>
            <a:r>
              <a:rPr lang="en-GB" dirty="0">
                <a:latin typeface="Arial" panose="020B0604020202020204" pitchFamily="34" charset="0"/>
                <a:cs typeface="Arial" panose="020B0604020202020204" pitchFamily="34" charset="0"/>
              </a:rPr>
              <a:t>Ali Jones, Director of Commissioning, GM Cancer Alliance</a:t>
            </a:r>
          </a:p>
          <a:p>
            <a:r>
              <a:rPr lang="en-GB" dirty="0">
                <a:latin typeface="Arial" panose="020B0604020202020204" pitchFamily="34" charset="0"/>
                <a:cs typeface="Arial" panose="020B0604020202020204" pitchFamily="34" charset="0"/>
              </a:rPr>
              <a:t>Ali Barbuti, Comms &amp; Engagement Manager, GM Cancer Alliance </a:t>
            </a:r>
          </a:p>
          <a:p>
            <a:r>
              <a:rPr lang="en-GB" dirty="0">
                <a:latin typeface="Arial" panose="020B0604020202020204" pitchFamily="34" charset="0"/>
                <a:cs typeface="Arial" panose="020B0604020202020204" pitchFamily="34" charset="0"/>
              </a:rPr>
              <a:t>Lucy Watson, Director of Finance WTWA, MFT</a:t>
            </a:r>
          </a:p>
          <a:p>
            <a:r>
              <a:rPr lang="en-GB" dirty="0">
                <a:latin typeface="Arial" panose="020B0604020202020204" pitchFamily="34" charset="0"/>
                <a:cs typeface="Arial" panose="020B0604020202020204" pitchFamily="34" charset="0"/>
              </a:rPr>
              <a:t>Jasmin Whitehead, Deputy Programme Manager, MFT</a:t>
            </a:r>
          </a:p>
          <a:p>
            <a:r>
              <a:rPr lang="en-GB" dirty="0">
                <a:latin typeface="Arial" panose="020B0604020202020204" pitchFamily="34" charset="0"/>
                <a:cs typeface="Arial" panose="020B0604020202020204" pitchFamily="34" charset="0"/>
              </a:rPr>
              <a:t>NHS GM Locality Teams </a:t>
            </a:r>
          </a:p>
          <a:p>
            <a:r>
              <a:rPr lang="en-GB" dirty="0">
                <a:latin typeface="Arial" panose="020B0604020202020204" pitchFamily="34" charset="0"/>
                <a:cs typeface="Arial" panose="020B0604020202020204" pitchFamily="34" charset="0"/>
              </a:rPr>
              <a:t>PODG Membership</a:t>
            </a:r>
          </a:p>
          <a:p>
            <a:r>
              <a:rPr lang="en-GB" dirty="0">
                <a:latin typeface="Arial" panose="020B0604020202020204" pitchFamily="34" charset="0"/>
                <a:cs typeface="Arial" panose="020B0604020202020204" pitchFamily="34" charset="0"/>
              </a:rPr>
              <a:t>GM LCS Oversight Committee Membership</a:t>
            </a: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062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3355306" y="4079906"/>
            <a:ext cx="13681520" cy="1600199"/>
          </a:xfrm>
          <a:ln>
            <a:noFill/>
          </a:ln>
        </p:spPr>
        <p:txBody>
          <a:bodyPr/>
          <a:lstStyle/>
          <a:p>
            <a:r>
              <a:rPr lang="en-US" sz="4800" dirty="0">
                <a:solidFill>
                  <a:srgbClr val="005FBF"/>
                </a:solidFill>
              </a:rPr>
              <a:t>Faster Diagnosis, Operational Performance </a:t>
            </a:r>
          </a:p>
          <a:p>
            <a:pPr algn="ctr"/>
            <a:r>
              <a:rPr lang="en-US" sz="4800" dirty="0">
                <a:solidFill>
                  <a:srgbClr val="005FBF"/>
                </a:solidFill>
              </a:rPr>
              <a:t>&amp; Treatment Variation </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2893029" y="6590779"/>
            <a:ext cx="15079902" cy="1689644"/>
          </a:xfrm>
        </p:spPr>
        <p:txBody>
          <a:bodyPr>
            <a:normAutofit lnSpcReduction="10000"/>
          </a:bodyPr>
          <a:lstStyle/>
          <a:p>
            <a:pPr algn="l"/>
            <a:r>
              <a:rPr lang="en-US" sz="3600" dirty="0">
                <a:solidFill>
                  <a:srgbClr val="CA498F"/>
                </a:solidFill>
              </a:rPr>
              <a:t>Prepared by: Lisa Galligan-Dawson, Director of Performance</a:t>
            </a:r>
          </a:p>
          <a:p>
            <a:pPr algn="l"/>
            <a:r>
              <a:rPr lang="en-US" sz="3600" dirty="0">
                <a:solidFill>
                  <a:srgbClr val="CA498F"/>
                </a:solidFill>
              </a:rPr>
              <a:t>Presented by: Sarah Hulme, Operational Performance Delivery Lead</a:t>
            </a:r>
          </a:p>
          <a:p>
            <a:pPr algn="l"/>
            <a:r>
              <a:rPr lang="en-US" sz="3600" dirty="0">
                <a:solidFill>
                  <a:srgbClr val="CA498F"/>
                </a:solidFill>
              </a:rPr>
              <a:t>19.05.25</a:t>
            </a:r>
          </a:p>
        </p:txBody>
      </p:sp>
    </p:spTree>
    <p:extLst>
      <p:ext uri="{BB962C8B-B14F-4D97-AF65-F5344CB8AC3E}">
        <p14:creationId xmlns:p14="http://schemas.microsoft.com/office/powerpoint/2010/main" val="404734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7572405E-A52A-9594-C024-BBF8C17CA575}"/>
              </a:ext>
            </a:extLst>
          </p:cNvPr>
          <p:cNvSpPr txBox="1"/>
          <p:nvPr/>
        </p:nvSpPr>
        <p:spPr>
          <a:xfrm>
            <a:off x="12276450" y="1274255"/>
            <a:ext cx="4392488" cy="2308324"/>
          </a:xfrm>
          <a:prstGeom prst="rect">
            <a:avLst/>
          </a:prstGeom>
          <a:noFill/>
        </p:spPr>
        <p:txBody>
          <a:bodyPr wrap="square">
            <a:spAutoFit/>
          </a:bodyPr>
          <a:lstStyle/>
          <a:p>
            <a:pPr algn="ctr">
              <a:buClr>
                <a:srgbClr val="B2D119"/>
              </a:buClr>
              <a:buSzPct val="120000"/>
            </a:pPr>
            <a:r>
              <a:rPr lang="en-GB" sz="3600" b="1" dirty="0">
                <a:solidFill>
                  <a:srgbClr val="005FBF"/>
                </a:solidFill>
                <a:latin typeface="Arial" pitchFamily="34" charset="0"/>
                <a:cs typeface="Arial" pitchFamily="34" charset="0"/>
              </a:rPr>
              <a:t>“It’s not the 62 days, it’s the </a:t>
            </a:r>
          </a:p>
          <a:p>
            <a:pPr algn="ctr">
              <a:buClr>
                <a:srgbClr val="B2D119"/>
              </a:buClr>
              <a:buSzPct val="120000"/>
            </a:pPr>
            <a:r>
              <a:rPr lang="en-GB" sz="3600" b="1" dirty="0">
                <a:solidFill>
                  <a:srgbClr val="005FBF"/>
                </a:solidFill>
                <a:latin typeface="Arial" pitchFamily="34" charset="0"/>
                <a:cs typeface="Arial" pitchFamily="34" charset="0"/>
              </a:rPr>
              <a:t>61 nights </a:t>
            </a:r>
          </a:p>
          <a:p>
            <a:pPr algn="ctr">
              <a:buClr>
                <a:srgbClr val="B2D119"/>
              </a:buClr>
              <a:buSzPct val="120000"/>
            </a:pPr>
            <a:r>
              <a:rPr lang="en-GB" sz="3600" b="1" dirty="0">
                <a:solidFill>
                  <a:srgbClr val="005FBF"/>
                </a:solidFill>
                <a:latin typeface="Arial" pitchFamily="34" charset="0"/>
                <a:cs typeface="Arial" pitchFamily="34" charset="0"/>
              </a:rPr>
              <a:t>in between”</a:t>
            </a:r>
          </a:p>
        </p:txBody>
      </p:sp>
      <p:sp>
        <p:nvSpPr>
          <p:cNvPr id="21" name="TextBox 20">
            <a:extLst>
              <a:ext uri="{FF2B5EF4-FFF2-40B4-BE49-F238E27FC236}">
                <a16:creationId xmlns:a16="http://schemas.microsoft.com/office/drawing/2014/main" id="{FC2EE91C-27EC-A45F-A4F1-ED3904A24503}"/>
              </a:ext>
            </a:extLst>
          </p:cNvPr>
          <p:cNvSpPr txBox="1"/>
          <p:nvPr/>
        </p:nvSpPr>
        <p:spPr>
          <a:xfrm>
            <a:off x="14261303" y="3495116"/>
            <a:ext cx="3600400" cy="456535"/>
          </a:xfrm>
          <a:prstGeom prst="rect">
            <a:avLst/>
          </a:prstGeom>
          <a:noFill/>
        </p:spPr>
        <p:txBody>
          <a:bodyPr wrap="square">
            <a:spAutoFit/>
          </a:bodyPr>
          <a:lstStyle/>
          <a:p>
            <a:pPr algn="r">
              <a:lnSpc>
                <a:spcPct val="150000"/>
              </a:lnSpc>
              <a:buClr>
                <a:srgbClr val="B2D119"/>
              </a:buClr>
              <a:buSzPct val="120000"/>
            </a:pPr>
            <a:r>
              <a:rPr lang="en-GB" sz="1800" dirty="0">
                <a:solidFill>
                  <a:srgbClr val="3F5664"/>
                </a:solidFill>
                <a:latin typeface="Arial" pitchFamily="34" charset="0"/>
                <a:cs typeface="Arial" pitchFamily="34" charset="0"/>
              </a:rPr>
              <a:t>patient to Sir Mike Richards 2018</a:t>
            </a:r>
            <a:endParaRPr lang="en-GB" dirty="0"/>
          </a:p>
        </p:txBody>
      </p:sp>
      <p:graphicFrame>
        <p:nvGraphicFramePr>
          <p:cNvPr id="3" name="Table 7">
            <a:extLst>
              <a:ext uri="{FF2B5EF4-FFF2-40B4-BE49-F238E27FC236}">
                <a16:creationId xmlns:a16="http://schemas.microsoft.com/office/drawing/2014/main" id="{D2118846-A467-A2D8-ED89-7E0AC71B4127}"/>
              </a:ext>
            </a:extLst>
          </p:cNvPr>
          <p:cNvGraphicFramePr>
            <a:graphicFrameLocks noGrp="1"/>
          </p:cNvGraphicFramePr>
          <p:nvPr/>
        </p:nvGraphicFramePr>
        <p:xfrm>
          <a:off x="960014" y="1919900"/>
          <a:ext cx="11396291" cy="6766560"/>
        </p:xfrm>
        <a:graphic>
          <a:graphicData uri="http://schemas.openxmlformats.org/drawingml/2006/table">
            <a:tbl>
              <a:tblPr firstRow="1" bandRow="1">
                <a:tableStyleId>{5C22544A-7EE6-4342-B048-85BDC9FD1C3A}</a:tableStyleId>
              </a:tblPr>
              <a:tblGrid>
                <a:gridCol w="3416606">
                  <a:extLst>
                    <a:ext uri="{9D8B030D-6E8A-4147-A177-3AD203B41FA5}">
                      <a16:colId xmlns:a16="http://schemas.microsoft.com/office/drawing/2014/main" val="1816758641"/>
                    </a:ext>
                  </a:extLst>
                </a:gridCol>
                <a:gridCol w="2659895">
                  <a:extLst>
                    <a:ext uri="{9D8B030D-6E8A-4147-A177-3AD203B41FA5}">
                      <a16:colId xmlns:a16="http://schemas.microsoft.com/office/drawing/2014/main" val="1472253274"/>
                    </a:ext>
                  </a:extLst>
                </a:gridCol>
                <a:gridCol w="2659895">
                  <a:extLst>
                    <a:ext uri="{9D8B030D-6E8A-4147-A177-3AD203B41FA5}">
                      <a16:colId xmlns:a16="http://schemas.microsoft.com/office/drawing/2014/main" val="2007358605"/>
                    </a:ext>
                  </a:extLst>
                </a:gridCol>
                <a:gridCol w="2659895">
                  <a:extLst>
                    <a:ext uri="{9D8B030D-6E8A-4147-A177-3AD203B41FA5}">
                      <a16:colId xmlns:a16="http://schemas.microsoft.com/office/drawing/2014/main" val="1007450670"/>
                    </a:ext>
                  </a:extLst>
                </a:gridCol>
              </a:tblGrid>
              <a:tr h="370840">
                <a:tc>
                  <a:txBody>
                    <a:bodyPr/>
                    <a:lstStyle/>
                    <a:p>
                      <a:r>
                        <a:rPr lang="en-GB" sz="3200" dirty="0"/>
                        <a:t>Metric </a:t>
                      </a:r>
                    </a:p>
                  </a:txBody>
                  <a:tcPr/>
                </a:tc>
                <a:tc>
                  <a:txBody>
                    <a:bodyPr/>
                    <a:lstStyle/>
                    <a:p>
                      <a:r>
                        <a:rPr lang="en-GB" sz="3200" dirty="0"/>
                        <a:t>24/25 Planning Requirement</a:t>
                      </a:r>
                    </a:p>
                  </a:txBody>
                  <a:tcPr/>
                </a:tc>
                <a:tc>
                  <a:txBody>
                    <a:bodyPr/>
                    <a:lstStyle/>
                    <a:p>
                      <a:r>
                        <a:rPr lang="en-GB" sz="3200" dirty="0"/>
                        <a:t>GM (aggregate of Trusts) </a:t>
                      </a:r>
                    </a:p>
                  </a:txBody>
                  <a:tcPr>
                    <a:lnR w="12700" cap="flat" cmpd="sng" algn="ctr">
                      <a:solidFill>
                        <a:srgbClr val="FFFFFF"/>
                      </a:solidFill>
                      <a:prstDash val="solid"/>
                      <a:round/>
                      <a:headEnd type="none" w="med" len="med"/>
                      <a:tailEnd type="none" w="med" len="med"/>
                    </a:lnR>
                  </a:tcPr>
                </a:tc>
                <a:tc>
                  <a:txBody>
                    <a:bodyPr/>
                    <a:lstStyle/>
                    <a:p>
                      <a:r>
                        <a:rPr lang="en-GB" sz="3200" dirty="0"/>
                        <a:t>National Average</a:t>
                      </a:r>
                    </a:p>
                    <a:p>
                      <a:endParaRPr lang="en-GB" sz="3200" dirty="0"/>
                    </a:p>
                  </a:txBody>
                  <a:tcPr>
                    <a:lnL w="1270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4232514386"/>
                  </a:ext>
                </a:extLst>
              </a:tr>
              <a:tr h="370840">
                <a:tc>
                  <a:txBody>
                    <a:bodyPr/>
                    <a:lstStyle/>
                    <a:p>
                      <a:r>
                        <a:rPr lang="en-GB" sz="3600" b="1" dirty="0"/>
                        <a:t>28 Day FDS</a:t>
                      </a:r>
                    </a:p>
                    <a:p>
                      <a:endParaRPr lang="en-GB" sz="3600" b="1" dirty="0"/>
                    </a:p>
                    <a:p>
                      <a:endParaRPr lang="en-GB" sz="3600" b="1" dirty="0"/>
                    </a:p>
                  </a:txBody>
                  <a:tcPr/>
                </a:tc>
                <a:tc>
                  <a:txBody>
                    <a:bodyPr/>
                    <a:lstStyle/>
                    <a:p>
                      <a:r>
                        <a:rPr lang="en-GB" sz="3600" b="1" dirty="0"/>
                        <a:t>77%</a:t>
                      </a:r>
                    </a:p>
                  </a:txBody>
                  <a:tcPr/>
                </a:tc>
                <a:tc>
                  <a:txBody>
                    <a:bodyPr/>
                    <a:lstStyle/>
                    <a:p>
                      <a:r>
                        <a:rPr lang="en-GB" sz="3600" b="1" dirty="0">
                          <a:solidFill>
                            <a:srgbClr val="00B050"/>
                          </a:solidFill>
                        </a:rPr>
                        <a:t>80.27% </a:t>
                      </a:r>
                    </a:p>
                  </a:txBody>
                  <a:tcPr>
                    <a:lnR w="12700" cap="flat" cmpd="sng" algn="ctr">
                      <a:solidFill>
                        <a:srgbClr val="FFFFFF"/>
                      </a:solidFill>
                      <a:prstDash val="solid"/>
                      <a:round/>
                      <a:headEnd type="none" w="med" len="med"/>
                      <a:tailEnd type="none" w="med" len="med"/>
                    </a:lnR>
                  </a:tcPr>
                </a:tc>
                <a:tc>
                  <a:txBody>
                    <a:bodyPr/>
                    <a:lstStyle/>
                    <a:p>
                      <a:r>
                        <a:rPr lang="en-GB" sz="3600" b="1" dirty="0">
                          <a:solidFill>
                            <a:schemeClr val="tx1"/>
                          </a:solidFill>
                        </a:rPr>
                        <a:t>78.93%</a:t>
                      </a:r>
                    </a:p>
                  </a:txBody>
                  <a:tcPr>
                    <a:lnL w="1270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208899138"/>
                  </a:ext>
                </a:extLst>
              </a:tr>
              <a:tr h="0">
                <a:tc>
                  <a:txBody>
                    <a:bodyPr/>
                    <a:lstStyle/>
                    <a:p>
                      <a:r>
                        <a:rPr lang="en-GB" sz="3600" b="1" dirty="0"/>
                        <a:t>62 Day RTT (85%)</a:t>
                      </a:r>
                    </a:p>
                    <a:p>
                      <a:endParaRPr lang="en-GB" sz="3600" b="1" dirty="0"/>
                    </a:p>
                  </a:txBody>
                  <a:tcPr/>
                </a:tc>
                <a:tc>
                  <a:txBody>
                    <a:bodyPr/>
                    <a:lstStyle/>
                    <a:p>
                      <a:r>
                        <a:rPr lang="en-GB" sz="3600" b="1" dirty="0"/>
                        <a:t>70%</a:t>
                      </a:r>
                    </a:p>
                  </a:txBody>
                  <a:tcPr/>
                </a:tc>
                <a:tc>
                  <a:txBody>
                    <a:bodyPr/>
                    <a:lstStyle/>
                    <a:p>
                      <a:r>
                        <a:rPr lang="en-GB" sz="3600" b="1" dirty="0">
                          <a:solidFill>
                            <a:srgbClr val="00B050"/>
                          </a:solidFill>
                        </a:rPr>
                        <a:t>71.63%</a:t>
                      </a:r>
                    </a:p>
                    <a:p>
                      <a:endParaRPr lang="en-GB" sz="3600" b="1" dirty="0"/>
                    </a:p>
                  </a:txBody>
                  <a:tcPr>
                    <a:lnR w="12700" cap="flat" cmpd="sng" algn="ctr">
                      <a:solidFill>
                        <a:srgbClr val="FFFFFF"/>
                      </a:solidFill>
                      <a:prstDash val="solid"/>
                      <a:round/>
                      <a:headEnd type="none" w="med" len="med"/>
                      <a:tailEnd type="none" w="med" len="med"/>
                    </a:lnR>
                  </a:tcPr>
                </a:tc>
                <a:tc>
                  <a:txBody>
                    <a:bodyPr/>
                    <a:lstStyle/>
                    <a:p>
                      <a:r>
                        <a:rPr lang="en-GB" sz="3600" b="1" dirty="0">
                          <a:solidFill>
                            <a:schemeClr val="tx1"/>
                          </a:solidFill>
                        </a:rPr>
                        <a:t>71.38%</a:t>
                      </a:r>
                    </a:p>
                  </a:txBody>
                  <a:tcPr>
                    <a:lnL w="1270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531374961"/>
                  </a:ext>
                </a:extLst>
              </a:tr>
              <a:tr h="370840">
                <a:tc>
                  <a:txBody>
                    <a:bodyPr/>
                    <a:lstStyle/>
                    <a:p>
                      <a:r>
                        <a:rPr lang="en-GB" sz="3600" b="1" dirty="0"/>
                        <a:t>31 Day DTT (96%)</a:t>
                      </a:r>
                    </a:p>
                    <a:p>
                      <a:endParaRPr lang="en-GB" sz="3600" b="1" dirty="0"/>
                    </a:p>
                  </a:txBody>
                  <a:tcPr/>
                </a:tc>
                <a:tc>
                  <a:txBody>
                    <a:bodyPr/>
                    <a:lstStyle/>
                    <a:p>
                      <a:r>
                        <a:rPr lang="en-GB" sz="3600" b="1" dirty="0">
                          <a:solidFill>
                            <a:schemeClr val="tx1"/>
                          </a:solidFill>
                        </a:rPr>
                        <a:t>N/A</a:t>
                      </a:r>
                    </a:p>
                  </a:txBody>
                  <a:tcPr/>
                </a:tc>
                <a:tc>
                  <a:txBody>
                    <a:bodyPr/>
                    <a:lstStyle/>
                    <a:p>
                      <a:r>
                        <a:rPr lang="en-GB" sz="3600" b="1" dirty="0">
                          <a:solidFill>
                            <a:schemeClr val="tx1"/>
                          </a:solidFill>
                        </a:rPr>
                        <a:t>95.55% </a:t>
                      </a:r>
                    </a:p>
                  </a:txBody>
                  <a:tcPr>
                    <a:lnR w="12700" cap="flat" cmpd="sng" algn="ctr">
                      <a:solidFill>
                        <a:srgbClr val="FFFFFF"/>
                      </a:solidFill>
                      <a:prstDash val="solid"/>
                      <a:round/>
                      <a:headEnd type="none" w="med" len="med"/>
                      <a:tailEnd type="none" w="med" len="med"/>
                    </a:lnR>
                  </a:tcPr>
                </a:tc>
                <a:tc>
                  <a:txBody>
                    <a:bodyPr/>
                    <a:lstStyle/>
                    <a:p>
                      <a:r>
                        <a:rPr lang="en-GB" sz="3600" b="1" dirty="0">
                          <a:solidFill>
                            <a:schemeClr val="tx1"/>
                          </a:solidFill>
                        </a:rPr>
                        <a:t>91.42%</a:t>
                      </a:r>
                    </a:p>
                  </a:txBody>
                  <a:tcPr>
                    <a:lnL w="1270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826921426"/>
                  </a:ext>
                </a:extLst>
              </a:tr>
            </a:tbl>
          </a:graphicData>
        </a:graphic>
      </p:graphicFrame>
      <p:sp>
        <p:nvSpPr>
          <p:cNvPr id="6" name="TextBox 5">
            <a:extLst>
              <a:ext uri="{FF2B5EF4-FFF2-40B4-BE49-F238E27FC236}">
                <a16:creationId xmlns:a16="http://schemas.microsoft.com/office/drawing/2014/main" id="{BBDEAD49-4435-0BEA-AFC9-A8795BD15791}"/>
              </a:ext>
            </a:extLst>
          </p:cNvPr>
          <p:cNvSpPr txBox="1"/>
          <p:nvPr/>
        </p:nvSpPr>
        <p:spPr>
          <a:xfrm>
            <a:off x="979042" y="538320"/>
            <a:ext cx="11798522" cy="1323439"/>
          </a:xfrm>
          <a:prstGeom prst="rect">
            <a:avLst/>
          </a:prstGeom>
          <a:noFill/>
        </p:spPr>
        <p:txBody>
          <a:bodyPr wrap="square">
            <a:spAutoFit/>
          </a:bodyPr>
          <a:lstStyle/>
          <a:p>
            <a:r>
              <a:rPr lang="en-GB" sz="4000" b="1" dirty="0">
                <a:solidFill>
                  <a:srgbClr val="BF0075"/>
                </a:solidFill>
              </a:rPr>
              <a:t>Cancer Waiting Times Headline Comparator (March 25)</a:t>
            </a:r>
          </a:p>
        </p:txBody>
      </p:sp>
      <p:sp>
        <p:nvSpPr>
          <p:cNvPr id="2" name="Rectangle 1">
            <a:extLst>
              <a:ext uri="{FF2B5EF4-FFF2-40B4-BE49-F238E27FC236}">
                <a16:creationId xmlns:a16="http://schemas.microsoft.com/office/drawing/2014/main" id="{C9FDD28B-B224-B5AE-61DA-D503769FB4B0}"/>
              </a:ext>
            </a:extLst>
          </p:cNvPr>
          <p:cNvSpPr/>
          <p:nvPr/>
        </p:nvSpPr>
        <p:spPr>
          <a:xfrm>
            <a:off x="13076386" y="5377860"/>
            <a:ext cx="4752528" cy="473502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7200" b="1" dirty="0">
                <a:solidFill>
                  <a:schemeClr val="bg1"/>
                </a:solidFill>
                <a:latin typeface="Arial" panose="020B0604020202020204" pitchFamily="34" charset="0"/>
                <a:cs typeface="Arial" panose="020B0604020202020204" pitchFamily="34" charset="0"/>
              </a:rPr>
              <a:t>The Devil is in the Detail</a:t>
            </a:r>
          </a:p>
        </p:txBody>
      </p:sp>
    </p:spTree>
    <p:extLst>
      <p:ext uri="{BB962C8B-B14F-4D97-AF65-F5344CB8AC3E}">
        <p14:creationId xmlns:p14="http://schemas.microsoft.com/office/powerpoint/2010/main" val="1507743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C46D6859-2C5A-CECB-34BA-4384A23B217A}"/>
              </a:ext>
            </a:extLst>
          </p:cNvPr>
          <p:cNvGraphicFramePr>
            <a:graphicFrameLocks/>
          </p:cNvGraphicFramePr>
          <p:nvPr/>
        </p:nvGraphicFramePr>
        <p:xfrm>
          <a:off x="688704" y="8249263"/>
          <a:ext cx="18726692" cy="1826745"/>
        </p:xfrm>
        <a:graphic>
          <a:graphicData uri="http://schemas.openxmlformats.org/drawingml/2006/table">
            <a:tbl>
              <a:tblPr firstRow="1" bandRow="1">
                <a:tableStyleId>{5C22544A-7EE6-4342-B048-85BDC9FD1C3A}</a:tableStyleId>
              </a:tblPr>
              <a:tblGrid>
                <a:gridCol w="18726692">
                  <a:extLst>
                    <a:ext uri="{9D8B030D-6E8A-4147-A177-3AD203B41FA5}">
                      <a16:colId xmlns:a16="http://schemas.microsoft.com/office/drawing/2014/main" val="2041376170"/>
                    </a:ext>
                  </a:extLst>
                </a:gridCol>
              </a:tblGrid>
              <a:tr h="629585">
                <a:tc>
                  <a:txBody>
                    <a:bodyPr/>
                    <a:lstStyle/>
                    <a:p>
                      <a:pPr marL="0" algn="l" defTabSz="914400" rtl="0" eaLnBrk="1" latinLnBrk="0" hangingPunct="1"/>
                      <a:r>
                        <a:rPr lang="en-GB" sz="2300" b="1" kern="1200" dirty="0">
                          <a:solidFill>
                            <a:schemeClr val="bg1"/>
                          </a:solidFill>
                          <a:latin typeface="Arial" panose="020B0604020202020204" pitchFamily="34" charset="0"/>
                          <a:ea typeface="+mn-ea"/>
                          <a:cs typeface="Arial" panose="020B0604020202020204" pitchFamily="34" charset="0"/>
                        </a:rPr>
                        <a:t>Future Pathways</a:t>
                      </a:r>
                    </a:p>
                  </a:txBody>
                  <a:tcPr marL="91433" marR="91433" marT="45717" marB="45717" anchor="ctr">
                    <a:solidFill>
                      <a:srgbClr val="0D86A1"/>
                    </a:solidFill>
                  </a:tcPr>
                </a:tc>
                <a:extLst>
                  <a:ext uri="{0D108BD9-81ED-4DB2-BD59-A6C34878D82A}">
                    <a16:rowId xmlns:a16="http://schemas.microsoft.com/office/drawing/2014/main" val="754425774"/>
                  </a:ext>
                </a:extLst>
              </a:tr>
              <a:tr h="1197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Breast</a:t>
                      </a:r>
                      <a:r>
                        <a:rPr lang="en-GB" sz="1800" b="0" dirty="0">
                          <a:solidFill>
                            <a:srgbClr val="354D56"/>
                          </a:solidFill>
                          <a:latin typeface="Arial" panose="020B0604020202020204" pitchFamily="34" charset="0"/>
                          <a:cs typeface="Arial" panose="020B0604020202020204" pitchFamily="34" charset="0"/>
                        </a:rPr>
                        <a:t> – Review of pathway for PIK3CA testing for all eligible patients (HER2- HR+)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Colorectal</a:t>
                      </a:r>
                      <a:r>
                        <a:rPr lang="en-GB" sz="1800" b="0" dirty="0">
                          <a:solidFill>
                            <a:srgbClr val="354D56"/>
                          </a:solidFill>
                          <a:latin typeface="Arial" panose="020B0604020202020204" pitchFamily="34" charset="0"/>
                          <a:cs typeface="Arial" panose="020B0604020202020204" pitchFamily="34" charset="0"/>
                        </a:rPr>
                        <a:t> – Mainstreaming germline testing for Inherited polyposis and early onset colorectal cancer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dirty="0">
                        <a:solidFill>
                          <a:srgbClr val="354D56"/>
                        </a:solidFill>
                        <a:latin typeface="Arial" panose="020B0604020202020204" pitchFamily="34" charset="0"/>
                        <a:cs typeface="Arial" panose="020B0604020202020204" pitchFamily="34" charset="0"/>
                      </a:endParaRPr>
                    </a:p>
                  </a:txBody>
                  <a:tcPr marL="91433" marR="91433" marT="45717" marB="45717" anchor="ctr">
                    <a:solidFill>
                      <a:srgbClr val="D0D1D2"/>
                    </a:solidFill>
                  </a:tcPr>
                </a:tc>
                <a:extLst>
                  <a:ext uri="{0D108BD9-81ED-4DB2-BD59-A6C34878D82A}">
                    <a16:rowId xmlns:a16="http://schemas.microsoft.com/office/drawing/2014/main" val="3867720909"/>
                  </a:ext>
                </a:extLst>
              </a:tr>
            </a:tbl>
          </a:graphicData>
        </a:graphic>
      </p:graphicFrame>
      <p:graphicFrame>
        <p:nvGraphicFramePr>
          <p:cNvPr id="12" name="Table 8">
            <a:extLst>
              <a:ext uri="{FF2B5EF4-FFF2-40B4-BE49-F238E27FC236}">
                <a16:creationId xmlns:a16="http://schemas.microsoft.com/office/drawing/2014/main" id="{DF1939F7-BCB8-DC28-F74A-C3E248BCD1E3}"/>
              </a:ext>
            </a:extLst>
          </p:cNvPr>
          <p:cNvGraphicFramePr>
            <a:graphicFrameLocks/>
          </p:cNvGraphicFramePr>
          <p:nvPr/>
        </p:nvGraphicFramePr>
        <p:xfrm>
          <a:off x="10259647" y="1300238"/>
          <a:ext cx="9155749" cy="6681705"/>
        </p:xfrm>
        <a:graphic>
          <a:graphicData uri="http://schemas.openxmlformats.org/drawingml/2006/table">
            <a:tbl>
              <a:tblPr firstRow="1" bandRow="1">
                <a:tableStyleId>{5C22544A-7EE6-4342-B048-85BDC9FD1C3A}</a:tableStyleId>
              </a:tblPr>
              <a:tblGrid>
                <a:gridCol w="9155749">
                  <a:extLst>
                    <a:ext uri="{9D8B030D-6E8A-4147-A177-3AD203B41FA5}">
                      <a16:colId xmlns:a16="http://schemas.microsoft.com/office/drawing/2014/main" val="2041376170"/>
                    </a:ext>
                  </a:extLst>
                </a:gridCol>
              </a:tblGrid>
              <a:tr h="590385">
                <a:tc>
                  <a:txBody>
                    <a:bodyPr/>
                    <a:lstStyle/>
                    <a:p>
                      <a:pPr marL="0" algn="l" defTabSz="914400" rtl="0" eaLnBrk="1" latinLnBrk="0" hangingPunct="1"/>
                      <a:r>
                        <a:rPr lang="en-GB" sz="2300" b="1" kern="1200" dirty="0">
                          <a:solidFill>
                            <a:schemeClr val="bg1"/>
                          </a:solidFill>
                          <a:latin typeface="Arial" panose="020B0604020202020204" pitchFamily="34" charset="0"/>
                          <a:ea typeface="+mn-ea"/>
                          <a:cs typeface="Arial" panose="020B0604020202020204" pitchFamily="34" charset="0"/>
                        </a:rPr>
                        <a:t>Ongoing Pathway improvement </a:t>
                      </a:r>
                      <a:r>
                        <a:rPr lang="en-GB" sz="2300" b="1" kern="1200">
                          <a:solidFill>
                            <a:schemeClr val="bg1"/>
                          </a:solidFill>
                          <a:latin typeface="Arial" panose="020B0604020202020204" pitchFamily="34" charset="0"/>
                          <a:ea typeface="+mn-ea"/>
                          <a:cs typeface="Arial" panose="020B0604020202020204" pitchFamily="34" charset="0"/>
                        </a:rPr>
                        <a:t>work  24/25 going in to 25/26</a:t>
                      </a:r>
                      <a:endParaRPr lang="en-GB" sz="2300" b="1" kern="1200" dirty="0">
                        <a:solidFill>
                          <a:schemeClr val="bg1"/>
                        </a:solidFill>
                        <a:latin typeface="Arial" panose="020B0604020202020204" pitchFamily="34" charset="0"/>
                        <a:ea typeface="+mn-ea"/>
                        <a:cs typeface="Arial" panose="020B0604020202020204" pitchFamily="34" charset="0"/>
                      </a:endParaRPr>
                    </a:p>
                  </a:txBody>
                  <a:tcPr marL="91433" marR="91433" marT="45717" marB="45717" anchor="ctr">
                    <a:solidFill>
                      <a:srgbClr val="0D86A1"/>
                    </a:solidFill>
                  </a:tcPr>
                </a:tc>
                <a:extLst>
                  <a:ext uri="{0D108BD9-81ED-4DB2-BD59-A6C34878D82A}">
                    <a16:rowId xmlns:a16="http://schemas.microsoft.com/office/drawing/2014/main" val="754425774"/>
                  </a:ext>
                </a:extLst>
              </a:tr>
              <a:tr h="60913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Melanoma: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Reflex BRAF testing for all melanomas over pT2b. </a:t>
                      </a:r>
                      <a:r>
                        <a:rPr lang="en-GB" sz="1800" b="1" dirty="0">
                          <a:solidFill>
                            <a:srgbClr val="354D56"/>
                          </a:solidFill>
                          <a:latin typeface="Arial" panose="020B0604020202020204" pitchFamily="34" charset="0"/>
                          <a:cs typeface="Arial" panose="020B0604020202020204" pitchFamily="34" charset="0"/>
                        </a:rPr>
                        <a:t>Comms being finalised.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 </a:t>
                      </a:r>
                      <a:endParaRPr lang="en-GB" sz="18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Sarcoma:</a:t>
                      </a:r>
                    </a:p>
                    <a:p>
                      <a:pPr>
                        <a:defRPr/>
                      </a:pPr>
                      <a:r>
                        <a:rPr lang="en-GB" sz="1800" b="0" dirty="0">
                          <a:solidFill>
                            <a:srgbClr val="354D56"/>
                          </a:solidFill>
                          <a:latin typeface="Arial" panose="020B0604020202020204" pitchFamily="34" charset="0"/>
                          <a:cs typeface="Arial" panose="020B0604020202020204" pitchFamily="34" charset="0"/>
                        </a:rPr>
                        <a:t>Reflex NTRK testing for all eligible patients (est. 500 patients per year).  </a:t>
                      </a:r>
                      <a:r>
                        <a:rPr lang="en-GB" sz="1800" b="1" dirty="0">
                          <a:solidFill>
                            <a:srgbClr val="354D56"/>
                          </a:solidFill>
                          <a:latin typeface="Arial" panose="020B0604020202020204" pitchFamily="34" charset="0"/>
                          <a:cs typeface="Arial" panose="020B0604020202020204" pitchFamily="34" charset="0"/>
                        </a:rPr>
                        <a:t>SOP drafted to support implementation  (MFT &amp; Christie).  Awaiting agreement on start date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Prostate: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Reflex BRCA:  **** </a:t>
                      </a:r>
                      <a:r>
                        <a:rPr lang="en-GB" sz="1800" b="0" dirty="0">
                          <a:solidFill>
                            <a:srgbClr val="354D56"/>
                          </a:solidFill>
                          <a:latin typeface="Arial" panose="020B0604020202020204" pitchFamily="34" charset="0"/>
                          <a:cs typeface="Arial" panose="020B0604020202020204" pitchFamily="34" charset="0"/>
                        </a:rPr>
                        <a:t>CPGC to confirm timelines for transfer over as this has stopped the changes recommended within the project from happening to improve timelines.</a:t>
                      </a:r>
                      <a:endParaRPr lang="en-GB" sz="18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Gynae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Ovarian - Review of germline testing process </a:t>
                      </a:r>
                      <a:r>
                        <a:rPr lang="en-GB" sz="1800" b="1" dirty="0">
                          <a:solidFill>
                            <a:srgbClr val="354D56"/>
                          </a:solidFill>
                          <a:latin typeface="Arial" panose="020B0604020202020204" pitchFamily="34" charset="0"/>
                          <a:cs typeface="Arial" panose="020B0604020202020204" pitchFamily="34" charset="0"/>
                        </a:rPr>
                        <a:t>– in project initiation ( baseline audit 75% of eligible patients tested)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Endometrial – baseline data for POLE testing.  </a:t>
                      </a:r>
                      <a:r>
                        <a:rPr lang="en-GB" sz="1800" b="1" dirty="0">
                          <a:solidFill>
                            <a:srgbClr val="354D56"/>
                          </a:solidFill>
                          <a:latin typeface="Arial" panose="020B0604020202020204" pitchFamily="34" charset="0"/>
                          <a:cs typeface="Arial" panose="020B0604020202020204" pitchFamily="34" charset="0"/>
                        </a:rPr>
                        <a:t>Delayed due to personnel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Lung: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solidFill>
                            <a:srgbClr val="354D56"/>
                          </a:solidFill>
                          <a:latin typeface="Arial" panose="020B0604020202020204" pitchFamily="34" charset="0"/>
                          <a:cs typeface="Arial" panose="020B0604020202020204" pitchFamily="34" charset="0"/>
                        </a:rPr>
                        <a:t>Small scale QI projects to improve pathways and reduce bottlenecks to genomic testing ( Including IHC) from test request to accessing reports.  Focus on Salford with plans to share learning and encourage implementation of improvements</a:t>
                      </a:r>
                    </a:p>
                  </a:txBody>
                  <a:tcPr marL="91433" marR="91433" marT="45717" marB="45717" anchor="ctr">
                    <a:solidFill>
                      <a:srgbClr val="D0D1D2"/>
                    </a:solidFill>
                  </a:tcPr>
                </a:tc>
                <a:extLst>
                  <a:ext uri="{0D108BD9-81ED-4DB2-BD59-A6C34878D82A}">
                    <a16:rowId xmlns:a16="http://schemas.microsoft.com/office/drawing/2014/main" val="3867720909"/>
                  </a:ext>
                </a:extLst>
              </a:tr>
            </a:tbl>
          </a:graphicData>
        </a:graphic>
      </p:graphicFrame>
      <p:graphicFrame>
        <p:nvGraphicFramePr>
          <p:cNvPr id="13" name="Table 8">
            <a:extLst>
              <a:ext uri="{FF2B5EF4-FFF2-40B4-BE49-F238E27FC236}">
                <a16:creationId xmlns:a16="http://schemas.microsoft.com/office/drawing/2014/main" id="{0CA887F9-744C-811B-B2EA-939F0182599C}"/>
              </a:ext>
            </a:extLst>
          </p:cNvPr>
          <p:cNvGraphicFramePr>
            <a:graphicFrameLocks/>
          </p:cNvGraphicFramePr>
          <p:nvPr/>
        </p:nvGraphicFramePr>
        <p:xfrm>
          <a:off x="688704" y="1300237"/>
          <a:ext cx="9155749" cy="6681706"/>
        </p:xfrm>
        <a:graphic>
          <a:graphicData uri="http://schemas.openxmlformats.org/drawingml/2006/table">
            <a:tbl>
              <a:tblPr firstRow="1" bandRow="1">
                <a:tableStyleId>{5C22544A-7EE6-4342-B048-85BDC9FD1C3A}</a:tableStyleId>
              </a:tblPr>
              <a:tblGrid>
                <a:gridCol w="9155749">
                  <a:extLst>
                    <a:ext uri="{9D8B030D-6E8A-4147-A177-3AD203B41FA5}">
                      <a16:colId xmlns:a16="http://schemas.microsoft.com/office/drawing/2014/main" val="2041376170"/>
                    </a:ext>
                  </a:extLst>
                </a:gridCol>
              </a:tblGrid>
              <a:tr h="590385">
                <a:tc>
                  <a:txBody>
                    <a:bodyPr/>
                    <a:lstStyle/>
                    <a:p>
                      <a:pPr marL="0" algn="l" defTabSz="914400" rtl="0" eaLnBrk="1" latinLnBrk="0" hangingPunct="1"/>
                      <a:r>
                        <a:rPr lang="en-GB" sz="2300" b="1" kern="1200" dirty="0">
                          <a:solidFill>
                            <a:schemeClr val="bg1"/>
                          </a:solidFill>
                          <a:latin typeface="Arial" panose="020B0604020202020204" pitchFamily="34" charset="0"/>
                          <a:ea typeface="+mn-ea"/>
                          <a:cs typeface="Arial" panose="020B0604020202020204" pitchFamily="34" charset="0"/>
                        </a:rPr>
                        <a:t>Completed pathway Improvements</a:t>
                      </a:r>
                    </a:p>
                  </a:txBody>
                  <a:tcPr marL="91433" marR="91433" marT="45717" marB="45717" anchor="ctr">
                    <a:solidFill>
                      <a:srgbClr val="0D86A1"/>
                    </a:solidFill>
                  </a:tcPr>
                </a:tc>
                <a:extLst>
                  <a:ext uri="{0D108BD9-81ED-4DB2-BD59-A6C34878D82A}">
                    <a16:rowId xmlns:a16="http://schemas.microsoft.com/office/drawing/2014/main" val="754425774"/>
                  </a:ext>
                </a:extLst>
              </a:tr>
              <a:tr h="60913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Colorectal: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solidFill>
                            <a:srgbClr val="354D56"/>
                          </a:solidFill>
                          <a:latin typeface="Arial" panose="020B0604020202020204" pitchFamily="34" charset="0"/>
                          <a:cs typeface="Arial" panose="020B0604020202020204" pitchFamily="34" charset="0"/>
                        </a:rPr>
                        <a:t>Genomic champions within local MDTs to advocate and support the requesting of Somatic testing from local MDTs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Thyroid:</a:t>
                      </a:r>
                      <a:r>
                        <a:rPr lang="en-GB" sz="1800" dirty="0">
                          <a:solidFill>
                            <a:srgbClr val="354D56"/>
                          </a:solidFill>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Reflex BRAF testing for Anaplastic Thyroid Cancer (ATC)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Germline RET testing initiated from oncology clinic rather than referral to clinical genetics for Medullary Thyroid Cancer (MTC)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Prostate</a:t>
                      </a:r>
                      <a:r>
                        <a:rPr lang="en-GB" sz="1800" dirty="0">
                          <a:solidFill>
                            <a:srgbClr val="354D56"/>
                          </a:solidFill>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54D56"/>
                          </a:solidFill>
                          <a:latin typeface="Arial" panose="020B0604020202020204" pitchFamily="34" charset="0"/>
                          <a:cs typeface="Arial" panose="020B0604020202020204" pitchFamily="34" charset="0"/>
                        </a:rPr>
                        <a:t>Germline testing initiated from oncology clinic rather than referral to clinical genetics for eligible 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rgbClr val="354D56"/>
                          </a:solidFill>
                          <a:latin typeface="Arial" panose="020B0604020202020204" pitchFamily="34" charset="0"/>
                          <a:cs typeface="Arial" panose="020B0604020202020204" pitchFamily="34" charset="0"/>
                        </a:rPr>
                        <a:t>HPB</a:t>
                      </a:r>
                      <a:r>
                        <a:rPr lang="en-GB" sz="1800" dirty="0">
                          <a:solidFill>
                            <a:srgbClr val="354D56"/>
                          </a:solidFill>
                          <a:latin typeface="Arial" panose="020B060402020202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rgbClr val="354D56"/>
                          </a:solidFill>
                          <a:latin typeface="Arial" panose="020B0604020202020204" pitchFamily="34" charset="0"/>
                          <a:cs typeface="Arial" panose="020B0604020202020204" pitchFamily="34" charset="0"/>
                        </a:rPr>
                        <a:t>Genomic testing requested from local MDT for all pancreatic cancer patients supported by the genomics Champion role (</a:t>
                      </a:r>
                      <a:r>
                        <a:rPr lang="en-GB" sz="1800" dirty="0" err="1">
                          <a:solidFill>
                            <a:srgbClr val="354D56"/>
                          </a:solidFill>
                          <a:latin typeface="Arial" panose="020B0604020202020204" pitchFamily="34" charset="0"/>
                          <a:cs typeface="Arial" panose="020B0604020202020204" pitchFamily="34" charset="0"/>
                        </a:rPr>
                        <a:t>est</a:t>
                      </a:r>
                      <a:r>
                        <a:rPr lang="en-GB" sz="1800" dirty="0">
                          <a:solidFill>
                            <a:srgbClr val="354D56"/>
                          </a:solidFill>
                          <a:latin typeface="Arial" panose="020B0604020202020204" pitchFamily="34" charset="0"/>
                          <a:cs typeface="Arial" panose="020B0604020202020204" pitchFamily="34" charset="0"/>
                        </a:rPr>
                        <a:t> 250 patients a year).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rgbClr val="354D56"/>
                          </a:solidFill>
                          <a:latin typeface="Arial" panose="020B0604020202020204" pitchFamily="34" charset="0"/>
                          <a:cs typeface="Arial" panose="020B0604020202020204" pitchFamily="34" charset="0"/>
                        </a:rPr>
                        <a:t>Reflex testing for cholangiocarcinoma (</a:t>
                      </a:r>
                      <a:r>
                        <a:rPr lang="en-GB" sz="1800" b="0" dirty="0" err="1">
                          <a:solidFill>
                            <a:srgbClr val="354D56"/>
                          </a:solidFill>
                          <a:latin typeface="Arial" panose="020B0604020202020204" pitchFamily="34" charset="0"/>
                          <a:cs typeface="Arial" panose="020B0604020202020204" pitchFamily="34" charset="0"/>
                        </a:rPr>
                        <a:t>est</a:t>
                      </a:r>
                      <a:r>
                        <a:rPr lang="en-GB" sz="1800" b="0" dirty="0">
                          <a:solidFill>
                            <a:srgbClr val="354D56"/>
                          </a:solidFill>
                          <a:latin typeface="Arial" panose="020B0604020202020204" pitchFamily="34" charset="0"/>
                          <a:cs typeface="Arial" panose="020B0604020202020204" pitchFamily="34" charset="0"/>
                        </a:rPr>
                        <a:t> 100 per year)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dirty="0">
                          <a:solidFill>
                            <a:srgbClr val="354D56"/>
                          </a:solidFill>
                          <a:latin typeface="Arial" panose="020B0604020202020204" pitchFamily="34" charset="0"/>
                          <a:cs typeface="Arial" panose="020B0604020202020204" pitchFamily="34" charset="0"/>
                        </a:rPr>
                        <a:t>All Genomics clinical leads have agreed to continue as genomic clinical leads on the relevant pathway boards to ensure oversight and sustainability of improvements.  All completed pathways. Briefings, SOPs etc can be found </a:t>
                      </a:r>
                      <a:r>
                        <a:rPr lang="en-GB" sz="1800" b="1" dirty="0">
                          <a:solidFill>
                            <a:srgbClr val="354D56"/>
                          </a:solidFill>
                          <a:latin typeface="Arial" panose="020B0604020202020204" pitchFamily="34" charset="0"/>
                          <a:cs typeface="Arial" panose="020B0604020202020204" pitchFamily="34" charset="0"/>
                          <a:hlinkClick r:id="rId2"/>
                        </a:rPr>
                        <a:t>here</a:t>
                      </a:r>
                      <a:endParaRPr lang="en-GB" sz="1800" b="1" dirty="0">
                        <a:solidFill>
                          <a:srgbClr val="354D56"/>
                        </a:solidFill>
                        <a:latin typeface="Arial" panose="020B0604020202020204" pitchFamily="34" charset="0"/>
                        <a:cs typeface="Arial" panose="020B0604020202020204" pitchFamily="34" charset="0"/>
                      </a:endParaRPr>
                    </a:p>
                  </a:txBody>
                  <a:tcPr marL="91433" marR="91433" marT="45717" marB="45717" anchor="ctr">
                    <a:solidFill>
                      <a:srgbClr val="D0D1D2"/>
                    </a:solidFill>
                  </a:tcPr>
                </a:tc>
                <a:extLst>
                  <a:ext uri="{0D108BD9-81ED-4DB2-BD59-A6C34878D82A}">
                    <a16:rowId xmlns:a16="http://schemas.microsoft.com/office/drawing/2014/main" val="3867720909"/>
                  </a:ext>
                </a:extLst>
              </a:tr>
            </a:tbl>
          </a:graphicData>
        </a:graphic>
      </p:graphicFrame>
      <p:sp>
        <p:nvSpPr>
          <p:cNvPr id="14" name="TextBox 13">
            <a:extLst>
              <a:ext uri="{FF2B5EF4-FFF2-40B4-BE49-F238E27FC236}">
                <a16:creationId xmlns:a16="http://schemas.microsoft.com/office/drawing/2014/main" id="{4F64B52B-3109-DCF7-E40A-07C20373187B}"/>
              </a:ext>
            </a:extLst>
          </p:cNvPr>
          <p:cNvSpPr txBox="1"/>
          <p:nvPr/>
        </p:nvSpPr>
        <p:spPr>
          <a:xfrm>
            <a:off x="0" y="-627"/>
            <a:ext cx="20104100" cy="923330"/>
          </a:xfrm>
          <a:prstGeom prst="rect">
            <a:avLst/>
          </a:prstGeom>
          <a:solidFill>
            <a:schemeClr val="accent5">
              <a:lumMod val="20000"/>
              <a:lumOff val="80000"/>
            </a:schemeClr>
          </a:solidFill>
        </p:spPr>
        <p:txBody>
          <a:bodyPr wrap="square" rtlCol="0">
            <a:spAutoFit/>
          </a:bodyPr>
          <a:lstStyle/>
          <a:p>
            <a:pPr marL="445024" algn="l" defTabSz="1507846" rtl="0">
              <a:defRPr/>
            </a:pPr>
            <a:r>
              <a:rPr lang="en-GB" sz="5400" b="1" kern="1200" dirty="0">
                <a:solidFill>
                  <a:srgbClr val="005FBF"/>
                </a:solidFill>
                <a:latin typeface="Arial" panose="020B0604020202020204" pitchFamily="34" charset="0"/>
                <a:ea typeface="+mn-ea"/>
                <a:cs typeface="Arial" panose="020B0604020202020204" pitchFamily="34" charset="0"/>
              </a:rPr>
              <a:t>Genomics pathway improvement </a:t>
            </a:r>
          </a:p>
        </p:txBody>
      </p:sp>
      <p:sp>
        <p:nvSpPr>
          <p:cNvPr id="15" name="TextBox 14">
            <a:extLst>
              <a:ext uri="{FF2B5EF4-FFF2-40B4-BE49-F238E27FC236}">
                <a16:creationId xmlns:a16="http://schemas.microsoft.com/office/drawing/2014/main" id="{F2C2FD62-7F2D-2476-FC0D-2AF862544BA4}"/>
              </a:ext>
            </a:extLst>
          </p:cNvPr>
          <p:cNvSpPr txBox="1"/>
          <p:nvPr/>
        </p:nvSpPr>
        <p:spPr>
          <a:xfrm>
            <a:off x="11738351" y="8821376"/>
            <a:ext cx="7677045" cy="1310615"/>
          </a:xfrm>
          <a:prstGeom prst="rect">
            <a:avLst/>
          </a:prstGeom>
          <a:noFill/>
        </p:spPr>
        <p:txBody>
          <a:bodyPr wrap="square" rtlCol="0">
            <a:spAutoFit/>
          </a:bodyPr>
          <a:lstStyle/>
          <a:p>
            <a:pPr algn="l" defTabSz="1507846" rtl="0">
              <a:defRPr/>
            </a:pPr>
            <a:r>
              <a:rPr lang="en-GB" sz="1979" b="1" kern="1200" dirty="0">
                <a:solidFill>
                  <a:srgbClr val="005FBF"/>
                </a:solidFill>
                <a:latin typeface="Arial" panose="020B0604020202020204" pitchFamily="34" charset="0"/>
                <a:ea typeface="+mn-ea"/>
                <a:cs typeface="Arial" panose="020B0604020202020204" pitchFamily="34" charset="0"/>
              </a:rPr>
              <a:t>The team can support </a:t>
            </a:r>
            <a:r>
              <a:rPr lang="en-GB" sz="1979" b="1" dirty="0">
                <a:solidFill>
                  <a:srgbClr val="005FBF"/>
                </a:solidFill>
                <a:latin typeface="Arial" panose="020B0604020202020204" pitchFamily="34" charset="0"/>
                <a:cs typeface="Arial" panose="020B0604020202020204" pitchFamily="34" charset="0"/>
              </a:rPr>
              <a:t>new or existing </a:t>
            </a:r>
            <a:r>
              <a:rPr lang="en-GB" sz="1979" b="1" kern="1200" dirty="0">
                <a:solidFill>
                  <a:srgbClr val="005FBF"/>
                </a:solidFill>
                <a:latin typeface="Arial" panose="020B0604020202020204" pitchFamily="34" charset="0"/>
                <a:ea typeface="+mn-ea"/>
                <a:cs typeface="Arial" panose="020B0604020202020204" pitchFamily="34" charset="0"/>
              </a:rPr>
              <a:t>pathways where there is an opportunity identified to increase G</a:t>
            </a:r>
            <a:r>
              <a:rPr lang="en-GB" sz="1979" b="1" dirty="0" err="1">
                <a:solidFill>
                  <a:srgbClr val="005FBF"/>
                </a:solidFill>
                <a:latin typeface="Arial" panose="020B0604020202020204" pitchFamily="34" charset="0"/>
                <a:cs typeface="Arial" panose="020B0604020202020204" pitchFamily="34" charset="0"/>
              </a:rPr>
              <a:t>enomic</a:t>
            </a:r>
            <a:r>
              <a:rPr lang="en-GB" sz="1979" b="1" dirty="0">
                <a:solidFill>
                  <a:srgbClr val="005FBF"/>
                </a:solidFill>
                <a:latin typeface="Arial" panose="020B0604020202020204" pitchFamily="34" charset="0"/>
                <a:cs typeface="Arial" panose="020B0604020202020204" pitchFamily="34" charset="0"/>
              </a:rPr>
              <a:t> </a:t>
            </a:r>
            <a:r>
              <a:rPr lang="en-GB" sz="1979" b="1" kern="1200" dirty="0">
                <a:solidFill>
                  <a:srgbClr val="005FBF"/>
                </a:solidFill>
                <a:latin typeface="Arial" panose="020B0604020202020204" pitchFamily="34" charset="0"/>
                <a:ea typeface="+mn-ea"/>
                <a:cs typeface="Arial" panose="020B0604020202020204" pitchFamily="34" charset="0"/>
              </a:rPr>
              <a:t>Test D</a:t>
            </a:r>
            <a:r>
              <a:rPr lang="en-GB" sz="1979" b="1" dirty="0" err="1">
                <a:solidFill>
                  <a:srgbClr val="005FBF"/>
                </a:solidFill>
                <a:latin typeface="Arial" panose="020B0604020202020204" pitchFamily="34" charset="0"/>
                <a:cs typeface="Arial" panose="020B0604020202020204" pitchFamily="34" charset="0"/>
              </a:rPr>
              <a:t>irectory</a:t>
            </a:r>
            <a:r>
              <a:rPr lang="en-GB" sz="1979" b="1" dirty="0">
                <a:solidFill>
                  <a:srgbClr val="005FBF"/>
                </a:solidFill>
                <a:latin typeface="Arial" panose="020B0604020202020204" pitchFamily="34" charset="0"/>
                <a:cs typeface="Arial" panose="020B0604020202020204" pitchFamily="34" charset="0"/>
              </a:rPr>
              <a:t> standard of care compliance</a:t>
            </a:r>
            <a:r>
              <a:rPr lang="en-GB" sz="1979" b="1" kern="1200" dirty="0">
                <a:solidFill>
                  <a:srgbClr val="005FBF"/>
                </a:solidFill>
                <a:latin typeface="Arial" panose="020B0604020202020204" pitchFamily="34" charset="0"/>
                <a:ea typeface="+mn-ea"/>
                <a:cs typeface="Arial" panose="020B0604020202020204" pitchFamily="34" charset="0"/>
              </a:rPr>
              <a:t> and improve turnaround </a:t>
            </a:r>
            <a:r>
              <a:rPr lang="en-GB" sz="1979" b="1" dirty="0">
                <a:solidFill>
                  <a:srgbClr val="005FBF"/>
                </a:solidFill>
                <a:latin typeface="Arial" panose="020B0604020202020204" pitchFamily="34" charset="0"/>
                <a:cs typeface="Arial" panose="020B0604020202020204" pitchFamily="34" charset="0"/>
              </a:rPr>
              <a:t>times for</a:t>
            </a:r>
            <a:r>
              <a:rPr lang="en-GB" sz="1979" b="1" kern="1200" dirty="0">
                <a:solidFill>
                  <a:srgbClr val="005FBF"/>
                </a:solidFill>
                <a:latin typeface="Arial" panose="020B0604020202020204" pitchFamily="34" charset="0"/>
                <a:ea typeface="+mn-ea"/>
                <a:cs typeface="Arial" panose="020B0604020202020204" pitchFamily="34" charset="0"/>
              </a:rPr>
              <a:t> genomic testing</a:t>
            </a:r>
          </a:p>
        </p:txBody>
      </p:sp>
    </p:spTree>
    <p:extLst>
      <p:ext uri="{BB962C8B-B14F-4D97-AF65-F5344CB8AC3E}">
        <p14:creationId xmlns:p14="http://schemas.microsoft.com/office/powerpoint/2010/main" val="1009713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887932" y="4054588"/>
            <a:ext cx="18780578" cy="1600087"/>
          </a:xfrm>
          <a:ln>
            <a:noFill/>
          </a:ln>
        </p:spPr>
        <p:txBody>
          <a:bodyPr/>
          <a:lstStyle/>
          <a:p>
            <a:r>
              <a:rPr lang="en-US" dirty="0">
                <a:solidFill>
                  <a:srgbClr val="005FBF"/>
                </a:solidFill>
              </a:rPr>
              <a:t>Early Diagnosis</a:t>
            </a:r>
          </a:p>
        </p:txBody>
      </p:sp>
      <p:sp>
        <p:nvSpPr>
          <p:cNvPr id="4" name="Text Placeholder 6">
            <a:extLst>
              <a:ext uri="{FF2B5EF4-FFF2-40B4-BE49-F238E27FC236}">
                <a16:creationId xmlns:a16="http://schemas.microsoft.com/office/drawing/2014/main" id="{E4606042-6EF0-F451-84FD-B16A838A4AC3}"/>
              </a:ext>
            </a:extLst>
          </p:cNvPr>
          <p:cNvSpPr>
            <a:spLocks noGrp="1"/>
          </p:cNvSpPr>
          <p:nvPr>
            <p:ph type="body" sz="quarter" idx="12"/>
          </p:nvPr>
        </p:nvSpPr>
        <p:spPr>
          <a:xfrm>
            <a:off x="887932" y="5826216"/>
            <a:ext cx="17171706" cy="4359529"/>
          </a:xfrm>
        </p:spPr>
        <p:txBody>
          <a:bodyPr/>
          <a:lstStyle/>
          <a:p>
            <a:r>
              <a:rPr lang="en-US" sz="3958" dirty="0">
                <a:solidFill>
                  <a:srgbClr val="CA498F"/>
                </a:solidFill>
              </a:rPr>
              <a:t>Ali </a:t>
            </a:r>
            <a:r>
              <a:rPr lang="en-US" sz="3958" dirty="0" err="1">
                <a:solidFill>
                  <a:srgbClr val="CA498F"/>
                </a:solidFill>
              </a:rPr>
              <a:t>Jones,</a:t>
            </a:r>
            <a:r>
              <a:rPr lang="en-US" sz="3958" dirty="0">
                <a:solidFill>
                  <a:srgbClr val="CA498F"/>
                </a:solidFill>
              </a:rPr>
              <a:t> Director of Commissioning and Early Diagnosis</a:t>
            </a:r>
          </a:p>
          <a:p>
            <a:r>
              <a:rPr lang="en-US" sz="3958" dirty="0">
                <a:solidFill>
                  <a:srgbClr val="CA498F"/>
                </a:solidFill>
              </a:rPr>
              <a:t>Oliver Butterworth, Senior Programme Manager, Early Diagnosis and Lung </a:t>
            </a:r>
            <a:r>
              <a:rPr lang="en-US" sz="3958">
                <a:solidFill>
                  <a:srgbClr val="CA498F"/>
                </a:solidFill>
              </a:rPr>
              <a:t>Cancer Screening </a:t>
            </a:r>
            <a:r>
              <a:rPr lang="en-US" sz="3958" dirty="0">
                <a:solidFill>
                  <a:srgbClr val="CA498F"/>
                </a:solidFill>
              </a:rPr>
              <a:t>Programme</a:t>
            </a:r>
          </a:p>
          <a:p>
            <a:endParaRPr lang="en-US" sz="3958" dirty="0">
              <a:solidFill>
                <a:srgbClr val="CA498F"/>
              </a:solidFill>
            </a:endParaRPr>
          </a:p>
          <a:p>
            <a:r>
              <a:rPr lang="en-US" sz="3958" dirty="0">
                <a:solidFill>
                  <a:srgbClr val="CA498F"/>
                </a:solidFill>
              </a:rPr>
              <a:t>19</a:t>
            </a:r>
            <a:r>
              <a:rPr lang="en-US" sz="3958" baseline="30000" dirty="0">
                <a:solidFill>
                  <a:srgbClr val="CA498F"/>
                </a:solidFill>
              </a:rPr>
              <a:t>th</a:t>
            </a:r>
            <a:r>
              <a:rPr lang="en-US" sz="3958" dirty="0">
                <a:solidFill>
                  <a:srgbClr val="CA498F"/>
                </a:solidFill>
              </a:rPr>
              <a:t> May 2025</a:t>
            </a:r>
          </a:p>
        </p:txBody>
      </p:sp>
    </p:spTree>
    <p:extLst>
      <p:ext uri="{BB962C8B-B14F-4D97-AF65-F5344CB8AC3E}">
        <p14:creationId xmlns:p14="http://schemas.microsoft.com/office/powerpoint/2010/main" val="2817924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F21AFFB-11CE-1443-8E0E-A0A22E2EA72D}"/>
              </a:ext>
            </a:extLst>
          </p:cNvPr>
          <p:cNvSpPr/>
          <p:nvPr/>
        </p:nvSpPr>
        <p:spPr>
          <a:xfrm>
            <a:off x="-1" y="9730024"/>
            <a:ext cx="20104098" cy="15460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809E2A6C-CA64-A13F-7670-44503CD6D401}"/>
              </a:ext>
            </a:extLst>
          </p:cNvPr>
          <p:cNvPicPr>
            <a:picLocks noChangeAspect="1"/>
          </p:cNvPicPr>
          <p:nvPr/>
        </p:nvPicPr>
        <p:blipFill>
          <a:blip r:embed="rId2"/>
          <a:srcRect l="12820" t="8217" r="14186" b="1729"/>
          <a:stretch/>
        </p:blipFill>
        <p:spPr>
          <a:xfrm>
            <a:off x="3" y="1664676"/>
            <a:ext cx="13897320" cy="9644276"/>
          </a:xfrm>
          <a:prstGeom prst="rect">
            <a:avLst/>
          </a:prstGeom>
        </p:spPr>
      </p:pic>
      <p:sp>
        <p:nvSpPr>
          <p:cNvPr id="4" name="Text Placeholder 3">
            <a:extLst>
              <a:ext uri="{FF2B5EF4-FFF2-40B4-BE49-F238E27FC236}">
                <a16:creationId xmlns:a16="http://schemas.microsoft.com/office/drawing/2014/main" id="{052B5DE2-3176-BE70-6158-ED678F3707CC}"/>
              </a:ext>
            </a:extLst>
          </p:cNvPr>
          <p:cNvSpPr>
            <a:spLocks noGrp="1"/>
          </p:cNvSpPr>
          <p:nvPr>
            <p:ph type="body" sz="quarter" idx="11"/>
          </p:nvPr>
        </p:nvSpPr>
        <p:spPr>
          <a:xfrm>
            <a:off x="-2" y="33246"/>
            <a:ext cx="14082355" cy="1375386"/>
          </a:xfrm>
        </p:spPr>
        <p:txBody>
          <a:bodyPr>
            <a:normAutofit fontScale="92500" lnSpcReduction="10000"/>
          </a:bodyPr>
          <a:lstStyle/>
          <a:p>
            <a:r>
              <a:rPr lang="en-GB" dirty="0"/>
              <a:t>75% Long Term Plan Ambition</a:t>
            </a:r>
          </a:p>
          <a:p>
            <a:r>
              <a:rPr lang="en-GB" sz="3958" dirty="0"/>
              <a:t>Staging Data Update</a:t>
            </a:r>
          </a:p>
        </p:txBody>
      </p:sp>
      <p:graphicFrame>
        <p:nvGraphicFramePr>
          <p:cNvPr id="8" name="Table 7">
            <a:extLst>
              <a:ext uri="{FF2B5EF4-FFF2-40B4-BE49-F238E27FC236}">
                <a16:creationId xmlns:a16="http://schemas.microsoft.com/office/drawing/2014/main" id="{BBB7DCAD-401F-AEBB-A310-1547637A8E86}"/>
              </a:ext>
            </a:extLst>
          </p:cNvPr>
          <p:cNvGraphicFramePr>
            <a:graphicFrameLocks noGrp="1"/>
          </p:cNvGraphicFramePr>
          <p:nvPr/>
        </p:nvGraphicFramePr>
        <p:xfrm>
          <a:off x="10765045" y="6270338"/>
          <a:ext cx="8122784" cy="1724450"/>
        </p:xfrm>
        <a:graphic>
          <a:graphicData uri="http://schemas.openxmlformats.org/drawingml/2006/table">
            <a:tbl>
              <a:tblPr firstRow="1">
                <a:tableStyleId>{B301B821-A1FF-4177-AEE7-76D212191A09}</a:tableStyleId>
              </a:tblPr>
              <a:tblGrid>
                <a:gridCol w="1490274">
                  <a:extLst>
                    <a:ext uri="{9D8B030D-6E8A-4147-A177-3AD203B41FA5}">
                      <a16:colId xmlns:a16="http://schemas.microsoft.com/office/drawing/2014/main" val="991543012"/>
                    </a:ext>
                  </a:extLst>
                </a:gridCol>
                <a:gridCol w="2517715">
                  <a:extLst>
                    <a:ext uri="{9D8B030D-6E8A-4147-A177-3AD203B41FA5}">
                      <a16:colId xmlns:a16="http://schemas.microsoft.com/office/drawing/2014/main" val="4256247821"/>
                    </a:ext>
                  </a:extLst>
                </a:gridCol>
                <a:gridCol w="2517715">
                  <a:extLst>
                    <a:ext uri="{9D8B030D-6E8A-4147-A177-3AD203B41FA5}">
                      <a16:colId xmlns:a16="http://schemas.microsoft.com/office/drawing/2014/main" val="2782469875"/>
                    </a:ext>
                  </a:extLst>
                </a:gridCol>
                <a:gridCol w="1597080">
                  <a:extLst>
                    <a:ext uri="{9D8B030D-6E8A-4147-A177-3AD203B41FA5}">
                      <a16:colId xmlns:a16="http://schemas.microsoft.com/office/drawing/2014/main" val="2973865632"/>
                    </a:ext>
                  </a:extLst>
                </a:gridCol>
              </a:tblGrid>
              <a:tr h="735056">
                <a:tc>
                  <a:txBody>
                    <a:bodyPr/>
                    <a:lstStyle/>
                    <a:p>
                      <a:pPr fontAlgn="base"/>
                      <a:endParaRPr lang="en-GB" sz="2000"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chemeClr val="bg1"/>
                          </a:solidFill>
                          <a:effectLst/>
                          <a:latin typeface="Arial" panose="020B0604020202020204" pitchFamily="34" charset="0"/>
                          <a:cs typeface="Arial" panose="020B0604020202020204" pitchFamily="34" charset="0"/>
                        </a:rPr>
                        <a:t>Jan 2019 </a:t>
                      </a:r>
                    </a:p>
                    <a:p>
                      <a:pPr algn="l" fontAlgn="base"/>
                      <a:r>
                        <a:rPr lang="en-GB" sz="2300" b="1" dirty="0">
                          <a:solidFill>
                            <a:schemeClr val="bg1"/>
                          </a:solidFill>
                          <a:effectLst/>
                          <a:latin typeface="Arial" panose="020B0604020202020204" pitchFamily="34" charset="0"/>
                          <a:cs typeface="Arial" panose="020B0604020202020204" pitchFamily="34" charset="0"/>
                        </a:rPr>
                        <a:t>(12m rolling)</a:t>
                      </a:r>
                    </a:p>
                  </a:txBody>
                  <a:tcPr marL="15706" marR="15706" marT="15706" marB="15706"/>
                </a:tc>
                <a:tc>
                  <a:txBody>
                    <a:bodyPr/>
                    <a:lstStyle/>
                    <a:p>
                      <a:pPr algn="l" fontAlgn="base"/>
                      <a:r>
                        <a:rPr lang="en-GB" sz="2300" b="1" dirty="0">
                          <a:solidFill>
                            <a:schemeClr val="bg1"/>
                          </a:solidFill>
                          <a:effectLst/>
                          <a:latin typeface="Arial" panose="020B0604020202020204" pitchFamily="34" charset="0"/>
                          <a:cs typeface="Arial" panose="020B0604020202020204" pitchFamily="34" charset="0"/>
                        </a:rPr>
                        <a:t>Jan 2025 </a:t>
                      </a:r>
                    </a:p>
                    <a:p>
                      <a:pPr algn="l" fontAlgn="base"/>
                      <a:r>
                        <a:rPr lang="en-GB" sz="2300" b="1" dirty="0">
                          <a:solidFill>
                            <a:schemeClr val="bg1"/>
                          </a:solidFill>
                          <a:effectLst/>
                          <a:latin typeface="Arial" panose="020B0604020202020204" pitchFamily="34" charset="0"/>
                          <a:cs typeface="Arial" panose="020B0604020202020204" pitchFamily="34" charset="0"/>
                        </a:rPr>
                        <a:t>(12m rolling)</a:t>
                      </a:r>
                    </a:p>
                  </a:txBody>
                  <a:tcPr marL="15706" marR="15706" marT="15706" marB="15706"/>
                </a:tc>
                <a:tc>
                  <a:txBody>
                    <a:bodyPr/>
                    <a:lstStyle/>
                    <a:p>
                      <a:pPr algn="l" fontAlgn="base"/>
                      <a:r>
                        <a:rPr lang="en-GB" sz="2300" b="1" dirty="0">
                          <a:solidFill>
                            <a:schemeClr val="bg1"/>
                          </a:solidFill>
                          <a:effectLst/>
                          <a:latin typeface="Arial" panose="020B0604020202020204" pitchFamily="34" charset="0"/>
                          <a:cs typeface="Arial" panose="020B0604020202020204" pitchFamily="34" charset="0"/>
                        </a:rPr>
                        <a:t>Change </a:t>
                      </a:r>
                    </a:p>
                  </a:txBody>
                  <a:tcPr marL="15706" marR="15706" marT="15706" marB="15706"/>
                </a:tc>
                <a:extLst>
                  <a:ext uri="{0D108BD9-81ED-4DB2-BD59-A6C34878D82A}">
                    <a16:rowId xmlns:a16="http://schemas.microsoft.com/office/drawing/2014/main" val="2265195548"/>
                  </a:ext>
                </a:extLst>
              </a:tr>
              <a:tr h="494697">
                <a:tc>
                  <a:txBody>
                    <a:bodyPr/>
                    <a:lstStyle/>
                    <a:p>
                      <a:pPr fontAlgn="base"/>
                      <a:r>
                        <a:rPr lang="en-GB" sz="2300" b="1" dirty="0">
                          <a:solidFill>
                            <a:srgbClr val="000000"/>
                          </a:solidFill>
                          <a:effectLst/>
                          <a:latin typeface="Arial" panose="020B0604020202020204" pitchFamily="34" charset="0"/>
                          <a:cs typeface="Arial" panose="020B0604020202020204" pitchFamily="34" charset="0"/>
                        </a:rPr>
                        <a:t>England</a:t>
                      </a:r>
                      <a:endParaRPr lang="en-GB" sz="2600" b="1"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55.3%</a:t>
                      </a:r>
                      <a:endParaRPr lang="en-GB" sz="2600" b="1"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59.0%</a:t>
                      </a:r>
                      <a:endParaRPr lang="en-GB" sz="2600" b="1"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+3.7pp</a:t>
                      </a:r>
                      <a:endParaRPr lang="en-GB" sz="2600" b="1" dirty="0">
                        <a:effectLst/>
                        <a:latin typeface="Arial" panose="020B0604020202020204" pitchFamily="34" charset="0"/>
                        <a:cs typeface="Arial" panose="020B0604020202020204" pitchFamily="34" charset="0"/>
                      </a:endParaRPr>
                    </a:p>
                  </a:txBody>
                  <a:tcPr marL="15706" marR="15706" marT="15706" marB="15706" anchor="b"/>
                </a:tc>
                <a:extLst>
                  <a:ext uri="{0D108BD9-81ED-4DB2-BD59-A6C34878D82A}">
                    <a16:rowId xmlns:a16="http://schemas.microsoft.com/office/drawing/2014/main" val="1794139354"/>
                  </a:ext>
                </a:extLst>
              </a:tr>
              <a:tr h="494697">
                <a:tc>
                  <a:txBody>
                    <a:bodyPr/>
                    <a:lstStyle/>
                    <a:p>
                      <a:pPr fontAlgn="base"/>
                      <a:r>
                        <a:rPr lang="en-GB" sz="2300" b="1">
                          <a:solidFill>
                            <a:srgbClr val="000000"/>
                          </a:solidFill>
                          <a:effectLst/>
                          <a:latin typeface="Arial" panose="020B0604020202020204" pitchFamily="34" charset="0"/>
                          <a:cs typeface="Arial" panose="020B0604020202020204" pitchFamily="34" charset="0"/>
                        </a:rPr>
                        <a:t>GM</a:t>
                      </a:r>
                      <a:endParaRPr lang="en-GB" sz="2600" b="1">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54.0% </a:t>
                      </a:r>
                      <a:endParaRPr lang="en-GB" sz="2600" b="1"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60.2% </a:t>
                      </a:r>
                      <a:endParaRPr lang="en-GB" sz="2600" b="1" dirty="0">
                        <a:effectLst/>
                        <a:latin typeface="Arial" panose="020B0604020202020204" pitchFamily="34" charset="0"/>
                        <a:cs typeface="Arial" panose="020B0604020202020204" pitchFamily="34" charset="0"/>
                      </a:endParaRPr>
                    </a:p>
                  </a:txBody>
                  <a:tcPr marL="15706" marR="15706" marT="15706" marB="15706" anchor="b"/>
                </a:tc>
                <a:tc>
                  <a:txBody>
                    <a:bodyPr/>
                    <a:lstStyle/>
                    <a:p>
                      <a:pPr algn="l" fontAlgn="base"/>
                      <a:r>
                        <a:rPr lang="en-GB" sz="2300" b="1" dirty="0">
                          <a:solidFill>
                            <a:srgbClr val="000000"/>
                          </a:solidFill>
                          <a:effectLst/>
                          <a:latin typeface="Arial" panose="020B0604020202020204" pitchFamily="34" charset="0"/>
                          <a:cs typeface="Arial" panose="020B0604020202020204" pitchFamily="34" charset="0"/>
                        </a:rPr>
                        <a:t>+6.2pp</a:t>
                      </a:r>
                      <a:endParaRPr lang="en-GB" sz="2600" b="1" dirty="0">
                        <a:effectLst/>
                        <a:latin typeface="Arial" panose="020B0604020202020204" pitchFamily="34" charset="0"/>
                        <a:cs typeface="Arial" panose="020B0604020202020204" pitchFamily="34" charset="0"/>
                      </a:endParaRPr>
                    </a:p>
                  </a:txBody>
                  <a:tcPr marL="15706" marR="15706" marT="15706" marB="15706" anchor="b"/>
                </a:tc>
                <a:extLst>
                  <a:ext uri="{0D108BD9-81ED-4DB2-BD59-A6C34878D82A}">
                    <a16:rowId xmlns:a16="http://schemas.microsoft.com/office/drawing/2014/main" val="2993130905"/>
                  </a:ext>
                </a:extLst>
              </a:tr>
            </a:tbl>
          </a:graphicData>
        </a:graphic>
      </p:graphicFrame>
      <p:sp>
        <p:nvSpPr>
          <p:cNvPr id="12" name="TextBox 11">
            <a:extLst>
              <a:ext uri="{FF2B5EF4-FFF2-40B4-BE49-F238E27FC236}">
                <a16:creationId xmlns:a16="http://schemas.microsoft.com/office/drawing/2014/main" id="{D6264490-D0B9-CDD4-3DEB-E57E91815323}"/>
              </a:ext>
            </a:extLst>
          </p:cNvPr>
          <p:cNvSpPr txBox="1"/>
          <p:nvPr/>
        </p:nvSpPr>
        <p:spPr>
          <a:xfrm>
            <a:off x="7486441" y="8188004"/>
            <a:ext cx="11418923" cy="1735219"/>
          </a:xfrm>
          <a:prstGeom prst="rect">
            <a:avLst/>
          </a:prstGeom>
          <a:noFill/>
        </p:spPr>
        <p:txBody>
          <a:bodyPr wrap="square">
            <a:spAutoFit/>
          </a:bodyPr>
          <a:lstStyle/>
          <a:p>
            <a:pPr marL="471202" indent="-471202">
              <a:lnSpc>
                <a:spcPct val="150000"/>
              </a:lnSpc>
              <a:buFont typeface="Arial" panose="020B0604020202020204" pitchFamily="34" charset="0"/>
              <a:buChar char="•"/>
            </a:pPr>
            <a:r>
              <a:rPr lang="en-GB" sz="2474" dirty="0">
                <a:latin typeface="Arial" panose="020B0604020202020204" pitchFamily="34" charset="0"/>
                <a:cs typeface="Arial" panose="020B0604020202020204" pitchFamily="34" charset="0"/>
              </a:rPr>
              <a:t>First time to pass 60% in a 12-month rolling period</a:t>
            </a:r>
          </a:p>
          <a:p>
            <a:pPr marL="471202" indent="-471202">
              <a:lnSpc>
                <a:spcPct val="150000"/>
              </a:lnSpc>
              <a:buFont typeface="Arial" panose="020B0604020202020204" pitchFamily="34" charset="0"/>
              <a:buChar char="•"/>
            </a:pPr>
            <a:r>
              <a:rPr lang="en-GB" sz="2474" dirty="0">
                <a:latin typeface="Arial" panose="020B0604020202020204" pitchFamily="34" charset="0"/>
                <a:cs typeface="Arial" panose="020B0604020202020204" pitchFamily="34" charset="0"/>
              </a:rPr>
              <a:t>GM is above the England average for the first time ever</a:t>
            </a:r>
          </a:p>
          <a:p>
            <a:pPr marL="471202" indent="-471202">
              <a:lnSpc>
                <a:spcPct val="150000"/>
              </a:lnSpc>
              <a:buFont typeface="Arial" panose="020B0604020202020204" pitchFamily="34" charset="0"/>
              <a:buChar char="•"/>
            </a:pPr>
            <a:r>
              <a:rPr lang="en-GB" sz="2474" dirty="0">
                <a:latin typeface="Arial" panose="020B0604020202020204" pitchFamily="34" charset="0"/>
                <a:cs typeface="Arial" panose="020B0604020202020204" pitchFamily="34" charset="0"/>
              </a:rPr>
              <a:t>GM is ranked 9th out of the 20 cancer alliances, and number one in the NW</a:t>
            </a:r>
          </a:p>
        </p:txBody>
      </p:sp>
    </p:spTree>
    <p:extLst>
      <p:ext uri="{BB962C8B-B14F-4D97-AF65-F5344CB8AC3E}">
        <p14:creationId xmlns:p14="http://schemas.microsoft.com/office/powerpoint/2010/main" val="1636388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15C884-E734-6C86-04BF-4D6BC7D9FE0F}"/>
              </a:ext>
            </a:extLst>
          </p:cNvPr>
          <p:cNvSpPr>
            <a:spLocks noGrp="1"/>
          </p:cNvSpPr>
          <p:nvPr>
            <p:ph type="body" sz="quarter" idx="11"/>
          </p:nvPr>
        </p:nvSpPr>
        <p:spPr>
          <a:xfrm>
            <a:off x="806865" y="1046486"/>
            <a:ext cx="12597748" cy="3116996"/>
          </a:xfrm>
        </p:spPr>
        <p:txBody>
          <a:bodyPr>
            <a:normAutofit fontScale="70000" lnSpcReduction="20000"/>
          </a:bodyPr>
          <a:lstStyle/>
          <a:p>
            <a:r>
              <a:rPr lang="en-US" dirty="0">
                <a:latin typeface="Aptos" panose="020B0004020202020204" pitchFamily="34" charset="0"/>
              </a:rPr>
              <a:t>Greater Manchester Lung Cancer Screening Programme</a:t>
            </a:r>
          </a:p>
          <a:p>
            <a:r>
              <a:rPr lang="en-US" sz="4000" dirty="0">
                <a:latin typeface="Aptos Light" panose="020F0502020204030204" pitchFamily="34" charset="0"/>
              </a:rPr>
              <a:t>Helping to achieve earlier diagnosis of lung cancer for current and former smokers across GM</a:t>
            </a:r>
          </a:p>
        </p:txBody>
      </p:sp>
      <p:sp>
        <p:nvSpPr>
          <p:cNvPr id="3" name="Text Placeholder 2">
            <a:extLst>
              <a:ext uri="{FF2B5EF4-FFF2-40B4-BE49-F238E27FC236}">
                <a16:creationId xmlns:a16="http://schemas.microsoft.com/office/drawing/2014/main" id="{61BB9AB8-22C6-CE0E-23C2-5CEA51BAACEE}"/>
              </a:ext>
            </a:extLst>
          </p:cNvPr>
          <p:cNvSpPr>
            <a:spLocks noGrp="1"/>
          </p:cNvSpPr>
          <p:nvPr>
            <p:ph type="body" sz="quarter" idx="12"/>
          </p:nvPr>
        </p:nvSpPr>
        <p:spPr>
          <a:xfrm>
            <a:off x="806865" y="8385363"/>
            <a:ext cx="12597748" cy="1689526"/>
          </a:xfrm>
        </p:spPr>
        <p:txBody>
          <a:bodyPr/>
          <a:lstStyle/>
          <a:p>
            <a:r>
              <a:rPr lang="en-US" sz="3199" i="1" dirty="0">
                <a:latin typeface="Aptos" panose="020B0004020202020204" pitchFamily="34" charset="0"/>
              </a:rPr>
              <a:t>Oliver Butterworth – Senior Programme Manager, Greater Manchester Cancer Alliance </a:t>
            </a:r>
          </a:p>
        </p:txBody>
      </p:sp>
    </p:spTree>
    <p:extLst>
      <p:ext uri="{BB962C8B-B14F-4D97-AF65-F5344CB8AC3E}">
        <p14:creationId xmlns:p14="http://schemas.microsoft.com/office/powerpoint/2010/main" val="3510224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
            <a:extLst>
              <a:ext uri="{FF2B5EF4-FFF2-40B4-BE49-F238E27FC236}">
                <a16:creationId xmlns:a16="http://schemas.microsoft.com/office/drawing/2014/main" id="{5A4EDDBA-FDD7-2550-6992-92BFFF8E5B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81" t="22621" r="14181" b="22621"/>
          <a:stretch/>
        </p:blipFill>
        <p:spPr bwMode="auto">
          <a:xfrm>
            <a:off x="1339695" y="254455"/>
            <a:ext cx="17712726" cy="101538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9" name="Diagram 8">
            <a:extLst>
              <a:ext uri="{FF2B5EF4-FFF2-40B4-BE49-F238E27FC236}">
                <a16:creationId xmlns:a16="http://schemas.microsoft.com/office/drawing/2014/main" id="{CC42E394-2B08-AA3E-11DF-9B7242A38DA7}"/>
              </a:ext>
            </a:extLst>
          </p:cNvPr>
          <p:cNvGraphicFramePr/>
          <p:nvPr/>
        </p:nvGraphicFramePr>
        <p:xfrm>
          <a:off x="1699708" y="542467"/>
          <a:ext cx="4104168" cy="94323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3">
            <a:extLst>
              <a:ext uri="{FF2B5EF4-FFF2-40B4-BE49-F238E27FC236}">
                <a16:creationId xmlns:a16="http://schemas.microsoft.com/office/drawing/2014/main" id="{ECFD9927-6D23-0E79-E4CD-B34827F9D254}"/>
              </a:ext>
            </a:extLst>
          </p:cNvPr>
          <p:cNvSpPr>
            <a:spLocks noGrp="1"/>
          </p:cNvSpPr>
          <p:nvPr>
            <p:ph type="body" sz="quarter" idx="11"/>
          </p:nvPr>
        </p:nvSpPr>
        <p:spPr>
          <a:xfrm>
            <a:off x="5365708" y="7310742"/>
            <a:ext cx="13523647" cy="1375386"/>
          </a:xfrm>
        </p:spPr>
        <p:txBody>
          <a:bodyPr>
            <a:normAutofit fontScale="47500" lnSpcReduction="20000"/>
          </a:bodyPr>
          <a:lstStyle/>
          <a:p>
            <a:pPr algn="r"/>
            <a:r>
              <a:rPr lang="en-GB" dirty="0">
                <a:solidFill>
                  <a:schemeClr val="bg1"/>
                </a:solidFill>
              </a:rPr>
              <a:t>Lung Cancer Screening </a:t>
            </a:r>
          </a:p>
          <a:p>
            <a:pPr algn="r"/>
            <a:r>
              <a:rPr lang="en-GB" dirty="0">
                <a:solidFill>
                  <a:schemeClr val="bg1"/>
                </a:solidFill>
              </a:rPr>
              <a:t>for high-risk patients </a:t>
            </a:r>
          </a:p>
          <a:p>
            <a:pPr algn="r"/>
            <a:r>
              <a:rPr lang="en-GB" dirty="0">
                <a:solidFill>
                  <a:schemeClr val="bg1"/>
                </a:solidFill>
              </a:rPr>
              <a:t>in the Community</a:t>
            </a:r>
          </a:p>
        </p:txBody>
      </p:sp>
    </p:spTree>
    <p:extLst>
      <p:ext uri="{BB962C8B-B14F-4D97-AF65-F5344CB8AC3E}">
        <p14:creationId xmlns:p14="http://schemas.microsoft.com/office/powerpoint/2010/main" val="1815814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0ADA2EA1-F6DA-4E03-A9BB-EA26E46BB28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graphicEl>
                                              <a:dgm id="{C2817505-1327-433B-B0DD-809EFB9171A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graphicEl>
                                              <a:dgm id="{F4ED2523-87B2-4DD7-A098-DF242F1E30B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Graphic 52">
            <a:extLst>
              <a:ext uri="{FF2B5EF4-FFF2-40B4-BE49-F238E27FC236}">
                <a16:creationId xmlns:a16="http://schemas.microsoft.com/office/drawing/2014/main" id="{B1087EAE-F5E5-AA7A-B8C7-77623EDDC2EB}"/>
              </a:ext>
            </a:extLst>
          </p:cNvPr>
          <p:cNvPicPr>
            <a:picLocks noChangeAspect="1"/>
          </p:cNvPicPr>
          <p:nvPr/>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l="-7941" t="-6650" r="-1" b="1"/>
          <a:stretch/>
        </p:blipFill>
        <p:spPr>
          <a:xfrm rot="20869499">
            <a:off x="5505334" y="1797906"/>
            <a:ext cx="6142004" cy="6217823"/>
          </a:xfrm>
          <a:prstGeom prst="rect">
            <a:avLst/>
          </a:prstGeom>
        </p:spPr>
      </p:pic>
      <p:sp>
        <p:nvSpPr>
          <p:cNvPr id="11" name="Text Placeholder 17">
            <a:extLst>
              <a:ext uri="{FF2B5EF4-FFF2-40B4-BE49-F238E27FC236}">
                <a16:creationId xmlns:a16="http://schemas.microsoft.com/office/drawing/2014/main" id="{C2CAD006-F90F-8DDB-AD15-F22F024FEB0E}"/>
              </a:ext>
            </a:extLst>
          </p:cNvPr>
          <p:cNvSpPr txBox="1">
            <a:spLocks/>
          </p:cNvSpPr>
          <p:nvPr/>
        </p:nvSpPr>
        <p:spPr>
          <a:xfrm>
            <a:off x="3550280" y="2069430"/>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Smoking Cessation</a:t>
            </a:r>
          </a:p>
        </p:txBody>
      </p:sp>
      <p:pic>
        <p:nvPicPr>
          <p:cNvPr id="14" name="Graphic 13" descr="Truck with solid fill">
            <a:extLst>
              <a:ext uri="{FF2B5EF4-FFF2-40B4-BE49-F238E27FC236}">
                <a16:creationId xmlns:a16="http://schemas.microsoft.com/office/drawing/2014/main" id="{E248CF24-AF42-FD4F-5566-6E2AC91001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033089" y="78320"/>
            <a:ext cx="1799874" cy="1799874"/>
          </a:xfrm>
          <a:prstGeom prst="rect">
            <a:avLst/>
          </a:prstGeom>
        </p:spPr>
      </p:pic>
      <p:pic>
        <p:nvPicPr>
          <p:cNvPr id="16" name="Graphic 15" descr="Shield Tick with solid fill">
            <a:extLst>
              <a:ext uri="{FF2B5EF4-FFF2-40B4-BE49-F238E27FC236}">
                <a16:creationId xmlns:a16="http://schemas.microsoft.com/office/drawing/2014/main" id="{F49BC336-48B9-6BF5-A6ED-D8BA7B445F3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830103" y="6298354"/>
            <a:ext cx="1799874" cy="1799874"/>
          </a:xfrm>
          <a:prstGeom prst="rect">
            <a:avLst/>
          </a:prstGeom>
        </p:spPr>
      </p:pic>
      <p:pic>
        <p:nvPicPr>
          <p:cNvPr id="18" name="Graphic 17" descr="Network with solid fill">
            <a:extLst>
              <a:ext uri="{FF2B5EF4-FFF2-40B4-BE49-F238E27FC236}">
                <a16:creationId xmlns:a16="http://schemas.microsoft.com/office/drawing/2014/main" id="{90A25815-A542-FDFE-ECC9-90AF5D52271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90278" y="1652507"/>
            <a:ext cx="1799874" cy="1799874"/>
          </a:xfrm>
          <a:prstGeom prst="rect">
            <a:avLst/>
          </a:prstGeom>
        </p:spPr>
      </p:pic>
      <p:pic>
        <p:nvPicPr>
          <p:cNvPr id="20" name="Graphic 19" descr="Link with solid fill">
            <a:extLst>
              <a:ext uri="{FF2B5EF4-FFF2-40B4-BE49-F238E27FC236}">
                <a16:creationId xmlns:a16="http://schemas.microsoft.com/office/drawing/2014/main" id="{AC393779-2703-DB9C-D869-7C9D3863065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2124202" y="2612382"/>
            <a:ext cx="1799874" cy="1799874"/>
          </a:xfrm>
          <a:prstGeom prst="rect">
            <a:avLst/>
          </a:prstGeom>
        </p:spPr>
      </p:pic>
      <p:pic>
        <p:nvPicPr>
          <p:cNvPr id="22" name="Graphic 21" descr="Bar chart with solid fill">
            <a:extLst>
              <a:ext uri="{FF2B5EF4-FFF2-40B4-BE49-F238E27FC236}">
                <a16:creationId xmlns:a16="http://schemas.microsoft.com/office/drawing/2014/main" id="{39914839-76CB-C6FD-D5E2-28C3513812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46744" y="7676197"/>
            <a:ext cx="1799874" cy="1799874"/>
          </a:xfrm>
          <a:prstGeom prst="rect">
            <a:avLst/>
          </a:prstGeom>
        </p:spPr>
      </p:pic>
      <p:pic>
        <p:nvPicPr>
          <p:cNvPr id="24" name="Graphic 23" descr="Map with pin with solid fill">
            <a:extLst>
              <a:ext uri="{FF2B5EF4-FFF2-40B4-BE49-F238E27FC236}">
                <a16:creationId xmlns:a16="http://schemas.microsoft.com/office/drawing/2014/main" id="{54EBBC2A-01AA-A365-361C-185901B84DE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6468617" y="7677494"/>
            <a:ext cx="1799874" cy="1799874"/>
          </a:xfrm>
          <a:prstGeom prst="rect">
            <a:avLst/>
          </a:prstGeom>
        </p:spPr>
      </p:pic>
      <p:pic>
        <p:nvPicPr>
          <p:cNvPr id="26" name="Graphic 25" descr="Doctor female with solid fill">
            <a:extLst>
              <a:ext uri="{FF2B5EF4-FFF2-40B4-BE49-F238E27FC236}">
                <a16:creationId xmlns:a16="http://schemas.microsoft.com/office/drawing/2014/main" id="{4348DF9A-78B1-F82D-F88E-6896160D650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820306" y="7503898"/>
            <a:ext cx="1799874" cy="1799874"/>
          </a:xfrm>
          <a:prstGeom prst="rect">
            <a:avLst/>
          </a:prstGeom>
        </p:spPr>
      </p:pic>
      <p:pic>
        <p:nvPicPr>
          <p:cNvPr id="28" name="Graphic 27" descr="No smoking with solid fill">
            <a:extLst>
              <a:ext uri="{FF2B5EF4-FFF2-40B4-BE49-F238E27FC236}">
                <a16:creationId xmlns:a16="http://schemas.microsoft.com/office/drawing/2014/main" id="{A12D90B4-125F-FACB-AD73-C97D63D3939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4346003" y="405081"/>
            <a:ext cx="1799874" cy="1799874"/>
          </a:xfrm>
          <a:prstGeom prst="rect">
            <a:avLst/>
          </a:prstGeom>
        </p:spPr>
      </p:pic>
      <p:pic>
        <p:nvPicPr>
          <p:cNvPr id="30" name="Graphic 29" descr="Megaphone1 with solid fill">
            <a:extLst>
              <a:ext uri="{FF2B5EF4-FFF2-40B4-BE49-F238E27FC236}">
                <a16:creationId xmlns:a16="http://schemas.microsoft.com/office/drawing/2014/main" id="{2E6317B6-6780-38AB-564A-3ACCC47379E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004405" y="7096195"/>
            <a:ext cx="1799874" cy="1799874"/>
          </a:xfrm>
          <a:prstGeom prst="rect">
            <a:avLst/>
          </a:prstGeom>
        </p:spPr>
      </p:pic>
      <p:pic>
        <p:nvPicPr>
          <p:cNvPr id="32" name="Graphic 31" descr="Clipboard with solid fill">
            <a:extLst>
              <a:ext uri="{FF2B5EF4-FFF2-40B4-BE49-F238E27FC236}">
                <a16:creationId xmlns:a16="http://schemas.microsoft.com/office/drawing/2014/main" id="{FBA496B6-52DB-4A95-F34C-626F42E35E6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749531" y="4216792"/>
            <a:ext cx="1799874" cy="1799874"/>
          </a:xfrm>
          <a:prstGeom prst="rect">
            <a:avLst/>
          </a:prstGeom>
        </p:spPr>
      </p:pic>
      <p:pic>
        <p:nvPicPr>
          <p:cNvPr id="34" name="Graphic 33">
            <a:extLst>
              <a:ext uri="{FF2B5EF4-FFF2-40B4-BE49-F238E27FC236}">
                <a16:creationId xmlns:a16="http://schemas.microsoft.com/office/drawing/2014/main" id="{A5CD6A23-6787-5BD0-0FB7-FE113C9AD8BA}"/>
              </a:ext>
            </a:extLst>
          </p:cNvPr>
          <p:cNvPicPr>
            <a:picLocks noChangeAspect="1"/>
          </p:cNvPicPr>
          <p:nvPr/>
        </p:nvPicPr>
        <p:blipFill rotWithShape="1">
          <a:blip r:embed="rId24">
            <a:extLst>
              <a:ext uri="{28A0092B-C50C-407E-A947-70E740481C1C}">
                <a14:useLocalDpi xmlns:a14="http://schemas.microsoft.com/office/drawing/2010/main"/>
              </a:ext>
              <a:ext uri="{96DAC541-7B7A-43D3-8B79-37D633B846F1}">
                <asvg:svgBlip xmlns:asvg="http://schemas.microsoft.com/office/drawing/2016/SVG/main" r:embed="rId25"/>
              </a:ext>
            </a:extLst>
          </a:blip>
          <a:srcRect l="-7941" t="-6650" r="-1" b="1"/>
          <a:stretch/>
        </p:blipFill>
        <p:spPr>
          <a:xfrm rot="20869499">
            <a:off x="5672881" y="1997580"/>
            <a:ext cx="5806911" cy="5878594"/>
          </a:xfrm>
          <a:prstGeom prst="rect">
            <a:avLst/>
          </a:prstGeom>
        </p:spPr>
      </p:pic>
      <p:sp>
        <p:nvSpPr>
          <p:cNvPr id="35" name="TextBox 34">
            <a:extLst>
              <a:ext uri="{FF2B5EF4-FFF2-40B4-BE49-F238E27FC236}">
                <a16:creationId xmlns:a16="http://schemas.microsoft.com/office/drawing/2014/main" id="{42440E1C-E3D9-E64D-9B61-2ACCF066C05E}"/>
              </a:ext>
            </a:extLst>
          </p:cNvPr>
          <p:cNvSpPr txBox="1"/>
          <p:nvPr/>
        </p:nvSpPr>
        <p:spPr>
          <a:xfrm>
            <a:off x="6334890" y="4107191"/>
            <a:ext cx="4959435" cy="2123658"/>
          </a:xfrm>
          <a:prstGeom prst="rect">
            <a:avLst/>
          </a:prstGeom>
          <a:noFill/>
        </p:spPr>
        <p:txBody>
          <a:bodyPr wrap="square" rtlCol="0">
            <a:spAutoFit/>
          </a:bodyPr>
          <a:lstStyle/>
          <a:p>
            <a:pPr algn="ctr"/>
            <a:r>
              <a:rPr lang="en-GB" sz="4400" b="1" dirty="0">
                <a:solidFill>
                  <a:schemeClr val="bg1"/>
                </a:solidFill>
                <a:latin typeface="Aptos" panose="020B0004020202020204" pitchFamily="34" charset="0"/>
              </a:rPr>
              <a:t>Components of GM Screening Model</a:t>
            </a:r>
          </a:p>
        </p:txBody>
      </p:sp>
      <p:sp>
        <p:nvSpPr>
          <p:cNvPr id="38" name="Text Placeholder 17">
            <a:extLst>
              <a:ext uri="{FF2B5EF4-FFF2-40B4-BE49-F238E27FC236}">
                <a16:creationId xmlns:a16="http://schemas.microsoft.com/office/drawing/2014/main" id="{F57CBE5E-3016-91F1-3D72-03A9BA39FE45}"/>
              </a:ext>
            </a:extLst>
          </p:cNvPr>
          <p:cNvSpPr txBox="1">
            <a:spLocks/>
          </p:cNvSpPr>
          <p:nvPr/>
        </p:nvSpPr>
        <p:spPr>
          <a:xfrm>
            <a:off x="94555" y="3245990"/>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One Stop Model</a:t>
            </a:r>
          </a:p>
        </p:txBody>
      </p:sp>
      <p:sp>
        <p:nvSpPr>
          <p:cNvPr id="39" name="Text Placeholder 17">
            <a:extLst>
              <a:ext uri="{FF2B5EF4-FFF2-40B4-BE49-F238E27FC236}">
                <a16:creationId xmlns:a16="http://schemas.microsoft.com/office/drawing/2014/main" id="{149327DF-774E-F644-CFA9-0153D0D1A0A7}"/>
              </a:ext>
            </a:extLst>
          </p:cNvPr>
          <p:cNvSpPr txBox="1">
            <a:spLocks/>
          </p:cNvSpPr>
          <p:nvPr/>
        </p:nvSpPr>
        <p:spPr>
          <a:xfrm>
            <a:off x="1953810" y="5952910"/>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Programme Management</a:t>
            </a:r>
          </a:p>
        </p:txBody>
      </p:sp>
      <p:sp>
        <p:nvSpPr>
          <p:cNvPr id="40" name="Text Placeholder 17">
            <a:extLst>
              <a:ext uri="{FF2B5EF4-FFF2-40B4-BE49-F238E27FC236}">
                <a16:creationId xmlns:a16="http://schemas.microsoft.com/office/drawing/2014/main" id="{4BBE6C70-8D66-10E1-356C-B62C457D12BF}"/>
              </a:ext>
            </a:extLst>
          </p:cNvPr>
          <p:cNvSpPr txBox="1">
            <a:spLocks/>
          </p:cNvSpPr>
          <p:nvPr/>
        </p:nvSpPr>
        <p:spPr>
          <a:xfrm>
            <a:off x="208684" y="8871644"/>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Comms &amp; Engagement</a:t>
            </a:r>
          </a:p>
        </p:txBody>
      </p:sp>
      <p:sp>
        <p:nvSpPr>
          <p:cNvPr id="41" name="Text Placeholder 17">
            <a:extLst>
              <a:ext uri="{FF2B5EF4-FFF2-40B4-BE49-F238E27FC236}">
                <a16:creationId xmlns:a16="http://schemas.microsoft.com/office/drawing/2014/main" id="{3289203A-F62E-D7F7-5CFC-81348B80E2D2}"/>
              </a:ext>
            </a:extLst>
          </p:cNvPr>
          <p:cNvSpPr txBox="1">
            <a:spLocks/>
          </p:cNvSpPr>
          <p:nvPr/>
        </p:nvSpPr>
        <p:spPr>
          <a:xfrm>
            <a:off x="4051021" y="9329914"/>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Data &amp;         Evidence</a:t>
            </a:r>
          </a:p>
        </p:txBody>
      </p:sp>
      <p:sp>
        <p:nvSpPr>
          <p:cNvPr id="42" name="Text Placeholder 17">
            <a:extLst>
              <a:ext uri="{FF2B5EF4-FFF2-40B4-BE49-F238E27FC236}">
                <a16:creationId xmlns:a16="http://schemas.microsoft.com/office/drawing/2014/main" id="{1A5B6C30-8D2F-D122-2AC1-F754B45C69AA}"/>
              </a:ext>
            </a:extLst>
          </p:cNvPr>
          <p:cNvSpPr txBox="1">
            <a:spLocks/>
          </p:cNvSpPr>
          <p:nvPr/>
        </p:nvSpPr>
        <p:spPr>
          <a:xfrm>
            <a:off x="15672894" y="9256890"/>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Logistics &amp; Coordination</a:t>
            </a:r>
          </a:p>
        </p:txBody>
      </p:sp>
      <p:sp>
        <p:nvSpPr>
          <p:cNvPr id="43" name="Text Placeholder 17">
            <a:extLst>
              <a:ext uri="{FF2B5EF4-FFF2-40B4-BE49-F238E27FC236}">
                <a16:creationId xmlns:a16="http://schemas.microsoft.com/office/drawing/2014/main" id="{80B69662-6BD0-CDC1-E43F-AD88E00E2BC1}"/>
              </a:ext>
            </a:extLst>
          </p:cNvPr>
          <p:cNvSpPr txBox="1">
            <a:spLocks/>
          </p:cNvSpPr>
          <p:nvPr/>
        </p:nvSpPr>
        <p:spPr>
          <a:xfrm>
            <a:off x="9024583" y="9316225"/>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Recruitment &amp; Workforce</a:t>
            </a:r>
          </a:p>
        </p:txBody>
      </p:sp>
      <p:sp>
        <p:nvSpPr>
          <p:cNvPr id="44" name="Text Placeholder 17">
            <a:extLst>
              <a:ext uri="{FF2B5EF4-FFF2-40B4-BE49-F238E27FC236}">
                <a16:creationId xmlns:a16="http://schemas.microsoft.com/office/drawing/2014/main" id="{827BA708-C038-9425-F725-3A3709C3297D}"/>
              </a:ext>
            </a:extLst>
          </p:cNvPr>
          <p:cNvSpPr txBox="1">
            <a:spLocks/>
          </p:cNvSpPr>
          <p:nvPr/>
        </p:nvSpPr>
        <p:spPr>
          <a:xfrm>
            <a:off x="9237367" y="1526371"/>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Community Clinics</a:t>
            </a:r>
          </a:p>
        </p:txBody>
      </p:sp>
      <p:sp>
        <p:nvSpPr>
          <p:cNvPr id="45" name="Text Placeholder 17">
            <a:extLst>
              <a:ext uri="{FF2B5EF4-FFF2-40B4-BE49-F238E27FC236}">
                <a16:creationId xmlns:a16="http://schemas.microsoft.com/office/drawing/2014/main" id="{6F343E46-D14F-7E60-D573-EC7136015F44}"/>
              </a:ext>
            </a:extLst>
          </p:cNvPr>
          <p:cNvSpPr txBox="1">
            <a:spLocks/>
          </p:cNvSpPr>
          <p:nvPr/>
        </p:nvSpPr>
        <p:spPr>
          <a:xfrm>
            <a:off x="11328479" y="4377289"/>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System Connectivity </a:t>
            </a:r>
          </a:p>
        </p:txBody>
      </p:sp>
      <p:sp>
        <p:nvSpPr>
          <p:cNvPr id="46" name="Text Placeholder 17">
            <a:extLst>
              <a:ext uri="{FF2B5EF4-FFF2-40B4-BE49-F238E27FC236}">
                <a16:creationId xmlns:a16="http://schemas.microsoft.com/office/drawing/2014/main" id="{EBFE1686-BBC7-BDC1-DB5F-708D5AED4392}"/>
              </a:ext>
            </a:extLst>
          </p:cNvPr>
          <p:cNvSpPr txBox="1">
            <a:spLocks/>
          </p:cNvSpPr>
          <p:nvPr/>
        </p:nvSpPr>
        <p:spPr>
          <a:xfrm>
            <a:off x="12120217" y="8110681"/>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GM Information Governance</a:t>
            </a:r>
          </a:p>
        </p:txBody>
      </p:sp>
      <p:pic>
        <p:nvPicPr>
          <p:cNvPr id="50" name="Graphic 49" descr="Connections outline">
            <a:extLst>
              <a:ext uri="{FF2B5EF4-FFF2-40B4-BE49-F238E27FC236}">
                <a16:creationId xmlns:a16="http://schemas.microsoft.com/office/drawing/2014/main" id="{EE8B78DE-280F-A910-11C9-0FBE65A1D1DA}"/>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5672894" y="4412256"/>
            <a:ext cx="1799874" cy="1799874"/>
          </a:xfrm>
          <a:prstGeom prst="rect">
            <a:avLst/>
          </a:prstGeom>
        </p:spPr>
      </p:pic>
      <p:sp>
        <p:nvSpPr>
          <p:cNvPr id="51" name="Text Placeholder 17">
            <a:extLst>
              <a:ext uri="{FF2B5EF4-FFF2-40B4-BE49-F238E27FC236}">
                <a16:creationId xmlns:a16="http://schemas.microsoft.com/office/drawing/2014/main" id="{F1352B01-7CAC-76AA-94AC-A4A07E5E00D4}"/>
              </a:ext>
            </a:extLst>
          </p:cNvPr>
          <p:cNvSpPr txBox="1">
            <a:spLocks/>
          </p:cNvSpPr>
          <p:nvPr/>
        </p:nvSpPr>
        <p:spPr>
          <a:xfrm>
            <a:off x="14877171" y="6034765"/>
            <a:ext cx="3391320" cy="440955"/>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GB" sz="2800" b="1" dirty="0">
                <a:solidFill>
                  <a:schemeClr val="tx2">
                    <a:lumMod val="75000"/>
                  </a:schemeClr>
                </a:solidFill>
                <a:latin typeface="Aptos" panose="020B0004020202020204" pitchFamily="34" charset="0"/>
              </a:rPr>
              <a:t>Collaboration with Place &amp; Provider</a:t>
            </a:r>
          </a:p>
        </p:txBody>
      </p:sp>
    </p:spTree>
    <p:extLst>
      <p:ext uri="{BB962C8B-B14F-4D97-AF65-F5344CB8AC3E}">
        <p14:creationId xmlns:p14="http://schemas.microsoft.com/office/powerpoint/2010/main" val="279715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91ACF2-8827-DCF7-0EFF-A7B8BF612956}"/>
              </a:ext>
            </a:extLst>
          </p:cNvPr>
          <p:cNvSpPr>
            <a:spLocks noGrp="1"/>
          </p:cNvSpPr>
          <p:nvPr>
            <p:ph type="body" sz="quarter" idx="11"/>
          </p:nvPr>
        </p:nvSpPr>
        <p:spPr>
          <a:xfrm>
            <a:off x="403655" y="398460"/>
            <a:ext cx="14184580" cy="1375386"/>
          </a:xfrm>
        </p:spPr>
        <p:txBody>
          <a:bodyPr>
            <a:normAutofit fontScale="92500" lnSpcReduction="20000"/>
          </a:bodyPr>
          <a:lstStyle/>
          <a:p>
            <a:r>
              <a:rPr lang="en-GB" dirty="0"/>
              <a:t>Programme Developments &amp; Achievements </a:t>
            </a:r>
          </a:p>
        </p:txBody>
      </p:sp>
      <p:sp>
        <p:nvSpPr>
          <p:cNvPr id="5" name="TextBox 4">
            <a:extLst>
              <a:ext uri="{FF2B5EF4-FFF2-40B4-BE49-F238E27FC236}">
                <a16:creationId xmlns:a16="http://schemas.microsoft.com/office/drawing/2014/main" id="{EF7AD7C9-42DD-9660-071D-FCC0E837321C}"/>
              </a:ext>
            </a:extLst>
          </p:cNvPr>
          <p:cNvSpPr txBox="1"/>
          <p:nvPr/>
        </p:nvSpPr>
        <p:spPr>
          <a:xfrm>
            <a:off x="403657" y="2732673"/>
            <a:ext cx="16998956" cy="7385868"/>
          </a:xfrm>
          <a:prstGeom prst="rect">
            <a:avLst/>
          </a:prstGeom>
          <a:noFill/>
        </p:spPr>
        <p:txBody>
          <a:bodyPr wrap="square">
            <a:spAutoFit/>
          </a:bodyPr>
          <a:lstStyle/>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Starting in November 2023, the programme expanded from its original geographies to invite eligible patients for a lung health check</a:t>
            </a:r>
          </a:p>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Successfully awarded capital to purchase x3 CT scanners to support programme expansion, bringing total assets to 4</a:t>
            </a:r>
          </a:p>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£3,391m revenue funded repurposed to support an increase in diagnostic activity using a specialist centre model across NCA and MFT </a:t>
            </a:r>
          </a:p>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Additional treatment capacity established at Wythenshawe site</a:t>
            </a:r>
          </a:p>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Creation of a single ICB/CA lung cancer screening service with the transfer of the Salford/NCA service to MFT in April 2025</a:t>
            </a:r>
          </a:p>
          <a:p>
            <a:pPr marL="457179" indent="-457179">
              <a:lnSpc>
                <a:spcPct val="150000"/>
              </a:lnSpc>
              <a:buFont typeface="Arial" panose="020B0604020202020204" pitchFamily="34" charset="0"/>
              <a:buChar char="•"/>
            </a:pPr>
            <a:r>
              <a:rPr lang="en-GB" sz="3199" dirty="0">
                <a:latin typeface="Arial" panose="020B0604020202020204" pitchFamily="34" charset="0"/>
                <a:cs typeface="Arial" panose="020B0604020202020204" pitchFamily="34" charset="0"/>
              </a:rPr>
              <a:t>GM is the largest recipient of targeted funding in 25/26 for LCS</a:t>
            </a:r>
          </a:p>
        </p:txBody>
      </p:sp>
    </p:spTree>
    <p:extLst>
      <p:ext uri="{BB962C8B-B14F-4D97-AF65-F5344CB8AC3E}">
        <p14:creationId xmlns:p14="http://schemas.microsoft.com/office/powerpoint/2010/main" val="2577019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DAE0219E-79D9-61AC-2FA7-0F9A3B95BFBA}"/>
              </a:ext>
            </a:extLst>
          </p:cNvPr>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20478" r="20478"/>
          <a:stretch/>
        </p:blipFill>
        <p:spPr>
          <a:xfrm>
            <a:off x="1334970" y="1299264"/>
            <a:ext cx="7463456" cy="8427491"/>
          </a:xfrm>
        </p:spPr>
      </p:pic>
      <p:sp>
        <p:nvSpPr>
          <p:cNvPr id="18" name="Text Placeholder 17">
            <a:extLst>
              <a:ext uri="{FF2B5EF4-FFF2-40B4-BE49-F238E27FC236}">
                <a16:creationId xmlns:a16="http://schemas.microsoft.com/office/drawing/2014/main" id="{1701B07F-7EEE-135D-E2B7-C7C1BA76BA4B}"/>
              </a:ext>
            </a:extLst>
          </p:cNvPr>
          <p:cNvSpPr>
            <a:spLocks noGrp="1"/>
          </p:cNvSpPr>
          <p:nvPr>
            <p:ph type="body" sz="quarter" idx="14"/>
          </p:nvPr>
        </p:nvSpPr>
        <p:spPr>
          <a:xfrm>
            <a:off x="5857421" y="289860"/>
            <a:ext cx="9049544" cy="1375386"/>
          </a:xfrm>
        </p:spPr>
        <p:txBody>
          <a:bodyPr/>
          <a:lstStyle/>
          <a:p>
            <a:r>
              <a:rPr lang="en-GB" dirty="0">
                <a:latin typeface="Aptos" panose="020B0004020202020204" pitchFamily="34" charset="0"/>
              </a:rPr>
              <a:t>Programme Outcomes</a:t>
            </a:r>
          </a:p>
        </p:txBody>
      </p:sp>
      <p:pic>
        <p:nvPicPr>
          <p:cNvPr id="7" name="Graphic 6" descr="Lungs with solid fill">
            <a:extLst>
              <a:ext uri="{FF2B5EF4-FFF2-40B4-BE49-F238E27FC236}">
                <a16:creationId xmlns:a16="http://schemas.microsoft.com/office/drawing/2014/main" id="{2333ED05-5114-62CC-AC51-CB1634FF01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037403" y="6878886"/>
            <a:ext cx="1439898" cy="1439898"/>
          </a:xfrm>
          <a:prstGeom prst="rect">
            <a:avLst/>
          </a:prstGeom>
        </p:spPr>
      </p:pic>
      <p:sp>
        <p:nvSpPr>
          <p:cNvPr id="8" name="TextBox 7">
            <a:extLst>
              <a:ext uri="{FF2B5EF4-FFF2-40B4-BE49-F238E27FC236}">
                <a16:creationId xmlns:a16="http://schemas.microsoft.com/office/drawing/2014/main" id="{9D5C6792-FEFE-37A3-E9D3-B970B41B542C}"/>
              </a:ext>
            </a:extLst>
          </p:cNvPr>
          <p:cNvSpPr txBox="1"/>
          <p:nvPr/>
        </p:nvSpPr>
        <p:spPr>
          <a:xfrm>
            <a:off x="10789431" y="7164145"/>
            <a:ext cx="3859239" cy="954107"/>
          </a:xfrm>
          <a:prstGeom prst="rect">
            <a:avLst/>
          </a:prstGeom>
          <a:noFill/>
        </p:spPr>
        <p:txBody>
          <a:bodyPr wrap="square">
            <a:spAutoFit/>
          </a:bodyPr>
          <a:lstStyle/>
          <a:p>
            <a:pPr algn="ctr"/>
            <a:r>
              <a:rPr lang="en-GB" sz="2800" b="1" dirty="0">
                <a:solidFill>
                  <a:schemeClr val="dk1"/>
                </a:solidFill>
                <a:latin typeface="Aptos" panose="020B0004020202020204" pitchFamily="34" charset="0"/>
                <a:cs typeface="Aharoni" panose="02010803020104030203" pitchFamily="2" charset="-79"/>
              </a:rPr>
              <a:t>941 lung cancers  diagnosed</a:t>
            </a:r>
            <a:r>
              <a:rPr lang="en-GB" sz="2800" b="1" dirty="0">
                <a:latin typeface="Aptos" panose="020B0004020202020204" pitchFamily="34" charset="0"/>
                <a:cs typeface="Aharoni" panose="02010803020104030203" pitchFamily="2" charset="-79"/>
              </a:rPr>
              <a:t> </a:t>
            </a:r>
          </a:p>
        </p:txBody>
      </p:sp>
      <p:pic>
        <p:nvPicPr>
          <p:cNvPr id="9" name="Graphic 8" descr="Harvey Balls 80% with solid fill">
            <a:extLst>
              <a:ext uri="{FF2B5EF4-FFF2-40B4-BE49-F238E27FC236}">
                <a16:creationId xmlns:a16="http://schemas.microsoft.com/office/drawing/2014/main" id="{448F0BD3-4B68-21F0-8E65-5CD5E27CF4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69822" y="8390948"/>
            <a:ext cx="1439900" cy="1439898"/>
          </a:xfrm>
          <a:prstGeom prst="rect">
            <a:avLst/>
          </a:prstGeom>
        </p:spPr>
      </p:pic>
      <p:sp>
        <p:nvSpPr>
          <p:cNvPr id="11" name="TextBox 10">
            <a:extLst>
              <a:ext uri="{FF2B5EF4-FFF2-40B4-BE49-F238E27FC236}">
                <a16:creationId xmlns:a16="http://schemas.microsoft.com/office/drawing/2014/main" id="{2AADB2C3-5F78-C373-7A4A-00D7AC1D8BE3}"/>
              </a:ext>
            </a:extLst>
          </p:cNvPr>
          <p:cNvSpPr txBox="1"/>
          <p:nvPr/>
        </p:nvSpPr>
        <p:spPr>
          <a:xfrm>
            <a:off x="12214433" y="8768428"/>
            <a:ext cx="3707221" cy="954107"/>
          </a:xfrm>
          <a:prstGeom prst="rect">
            <a:avLst/>
          </a:prstGeom>
          <a:noFill/>
        </p:spPr>
        <p:txBody>
          <a:bodyPr wrap="square">
            <a:spAutoFit/>
          </a:bodyPr>
          <a:lstStyle/>
          <a:p>
            <a:pPr algn="ctr"/>
            <a:r>
              <a:rPr lang="en-GB" sz="2800" b="1" dirty="0">
                <a:solidFill>
                  <a:schemeClr val="dk1"/>
                </a:solidFill>
                <a:latin typeface="Aptos" panose="020B0004020202020204" pitchFamily="34" charset="0"/>
                <a:cs typeface="Aharoni" panose="02010803020104030203" pitchFamily="2" charset="-79"/>
              </a:rPr>
              <a:t>79% diagnosed at an early stage</a:t>
            </a:r>
          </a:p>
        </p:txBody>
      </p:sp>
      <p:sp>
        <p:nvSpPr>
          <p:cNvPr id="12" name="TextBox 11">
            <a:extLst>
              <a:ext uri="{FF2B5EF4-FFF2-40B4-BE49-F238E27FC236}">
                <a16:creationId xmlns:a16="http://schemas.microsoft.com/office/drawing/2014/main" id="{75C93B97-7F6F-B8C5-1709-F2BC468636E4}"/>
              </a:ext>
            </a:extLst>
          </p:cNvPr>
          <p:cNvSpPr txBox="1"/>
          <p:nvPr/>
        </p:nvSpPr>
        <p:spPr>
          <a:xfrm>
            <a:off x="12030939" y="5448713"/>
            <a:ext cx="3006462" cy="954107"/>
          </a:xfrm>
          <a:prstGeom prst="rect">
            <a:avLst/>
          </a:prstGeom>
          <a:noFill/>
        </p:spPr>
        <p:txBody>
          <a:bodyPr wrap="square">
            <a:spAutoFit/>
          </a:bodyPr>
          <a:lstStyle/>
          <a:p>
            <a:pPr algn="ctr"/>
            <a:r>
              <a:rPr lang="en-GB" sz="2800" b="1" dirty="0">
                <a:latin typeface="Aptos" panose="020B0004020202020204" pitchFamily="34" charset="0"/>
                <a:cs typeface="Aharoni" panose="02010803020104030203" pitchFamily="2" charset="-79"/>
              </a:rPr>
              <a:t>122K LHCs completed </a:t>
            </a:r>
          </a:p>
        </p:txBody>
      </p:sp>
      <p:pic>
        <p:nvPicPr>
          <p:cNvPr id="13" name="Graphic 12" descr="Clipboard Partially Ticked with solid fill">
            <a:extLst>
              <a:ext uri="{FF2B5EF4-FFF2-40B4-BE49-F238E27FC236}">
                <a16:creationId xmlns:a16="http://schemas.microsoft.com/office/drawing/2014/main" id="{6B8C7E2A-BFF9-77E2-BCA4-40DEFD1C67C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469823" y="5116021"/>
            <a:ext cx="1439898" cy="1439898"/>
          </a:xfrm>
          <a:prstGeom prst="rect">
            <a:avLst/>
          </a:prstGeom>
        </p:spPr>
      </p:pic>
      <p:pic>
        <p:nvPicPr>
          <p:cNvPr id="14" name="Graphic 13" descr="Group of people with solid fill">
            <a:extLst>
              <a:ext uri="{FF2B5EF4-FFF2-40B4-BE49-F238E27FC236}">
                <a16:creationId xmlns:a16="http://schemas.microsoft.com/office/drawing/2014/main" id="{0CC6FFE0-2BA0-0BB1-538A-A10083AB70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037400" y="3710757"/>
            <a:ext cx="1439900" cy="1439898"/>
          </a:xfrm>
          <a:prstGeom prst="rect">
            <a:avLst/>
          </a:prstGeom>
        </p:spPr>
      </p:pic>
      <p:sp>
        <p:nvSpPr>
          <p:cNvPr id="15" name="TextBox 14">
            <a:extLst>
              <a:ext uri="{FF2B5EF4-FFF2-40B4-BE49-F238E27FC236}">
                <a16:creationId xmlns:a16="http://schemas.microsoft.com/office/drawing/2014/main" id="{FCB19D3E-ECC6-BEDD-696C-779F36A88DF9}"/>
              </a:ext>
            </a:extLst>
          </p:cNvPr>
          <p:cNvSpPr txBox="1"/>
          <p:nvPr/>
        </p:nvSpPr>
        <p:spPr>
          <a:xfrm>
            <a:off x="10988090" y="4191872"/>
            <a:ext cx="3461925" cy="523220"/>
          </a:xfrm>
          <a:prstGeom prst="rect">
            <a:avLst/>
          </a:prstGeom>
          <a:noFill/>
        </p:spPr>
        <p:txBody>
          <a:bodyPr wrap="square">
            <a:spAutoFit/>
          </a:bodyPr>
          <a:lstStyle/>
          <a:p>
            <a:pPr algn="ctr"/>
            <a:r>
              <a:rPr lang="en-GB" sz="2800" b="1" dirty="0">
                <a:latin typeface="Aptos" panose="020B0004020202020204" pitchFamily="34" charset="0"/>
                <a:cs typeface="Aharoni" panose="02010803020104030203" pitchFamily="2" charset="-79"/>
              </a:rPr>
              <a:t>219k people invited</a:t>
            </a:r>
          </a:p>
        </p:txBody>
      </p:sp>
      <p:pic>
        <p:nvPicPr>
          <p:cNvPr id="16" name="Picture 2" descr="Stakeholder briefing: Launch of the Greater Manchester Integrated Care  Partnership Strategy 2023 – 2028 | Greater Manchester Integrated Care  Partnership">
            <a:extLst>
              <a:ext uri="{FF2B5EF4-FFF2-40B4-BE49-F238E27FC236}">
                <a16:creationId xmlns:a16="http://schemas.microsoft.com/office/drawing/2014/main" id="{1894B6A1-5436-3364-50C7-BA93DFC849E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46714" y="1838520"/>
            <a:ext cx="2286116" cy="156312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06430428-A740-F1F1-65B1-1EEB36F8588B}"/>
              </a:ext>
            </a:extLst>
          </p:cNvPr>
          <p:cNvSpPr txBox="1"/>
          <p:nvPr/>
        </p:nvSpPr>
        <p:spPr>
          <a:xfrm>
            <a:off x="12295425" y="2096137"/>
            <a:ext cx="3461925" cy="1384995"/>
          </a:xfrm>
          <a:prstGeom prst="rect">
            <a:avLst/>
          </a:prstGeom>
          <a:noFill/>
        </p:spPr>
        <p:txBody>
          <a:bodyPr wrap="square">
            <a:spAutoFit/>
          </a:bodyPr>
          <a:lstStyle/>
          <a:p>
            <a:pPr algn="ctr"/>
            <a:r>
              <a:rPr lang="en-GB" sz="2800" b="1" dirty="0">
                <a:latin typeface="Aptos" panose="020B0004020202020204" pitchFamily="34" charset="0"/>
                <a:cs typeface="Aharoni" panose="02010803020104030203" pitchFamily="2" charset="-79"/>
              </a:rPr>
              <a:t>Live in over 275 (411) GP practices across GM</a:t>
            </a:r>
          </a:p>
        </p:txBody>
      </p:sp>
    </p:spTree>
    <p:extLst>
      <p:ext uri="{BB962C8B-B14F-4D97-AF65-F5344CB8AC3E}">
        <p14:creationId xmlns:p14="http://schemas.microsoft.com/office/powerpoint/2010/main" val="1645687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2023 GMC ppt template</Template>
  <TotalTime>679</TotalTime>
  <Words>1379</Words>
  <Application>Microsoft Office PowerPoint</Application>
  <PresentationFormat>Custom</PresentationFormat>
  <Paragraphs>205</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Abadi</vt:lpstr>
      <vt:lpstr>Aptos</vt:lpstr>
      <vt:lpstr>Aptos Light</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COMLEY, Cath (NHS GREATER MANCHESTER ICB - 01W)</dc:creator>
  <cp:lastModifiedBy>Moore Sophie (RBV) NHS Christie Tr</cp:lastModifiedBy>
  <cp:revision>42</cp:revision>
  <dcterms:created xsi:type="dcterms:W3CDTF">2023-08-18T12:17:46Z</dcterms:created>
  <dcterms:modified xsi:type="dcterms:W3CDTF">2025-05-16T12:11:07Z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2023-05-04T00:00:00Z</vt:filetime>
  </property>
  <property fmtid="{D5CDD505-2E9C-101B-9397-08002B2CF9AE}" pid="3" name="Creator">
    <vt:lpwstr>Adobe Illustrator 26.4 (Macintosh)</vt:lpwstr>
  </property>
  <property fmtid="{D5CDD505-2E9C-101B-9397-08002B2CF9AE}" pid="4" name="LastSaved">
    <vt:filetime>2023-05-15T00:00:00Z</vt:filetime>
  </property>
  <property fmtid="{D5CDD505-2E9C-101B-9397-08002B2CF9AE}" pid="5" name="Producer">
    <vt:lpwstr>Adobe PDF library 16.07</vt:lpwstr>
  </property>
</Properties>
</file>